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notesMasterIdLst>
    <p:notesMasterId r:id="rId14"/>
  </p:notes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4" r:id="rId12"/>
    <p:sldId id="28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CA8D"/>
    <a:srgbClr val="EDC27B"/>
    <a:srgbClr val="E2C186"/>
    <a:srgbClr val="9BD47E"/>
    <a:srgbClr val="CC9900"/>
    <a:srgbClr val="99CC00"/>
    <a:srgbClr val="B0E4E3"/>
    <a:srgbClr val="4CD479"/>
    <a:srgbClr val="AFE4E5"/>
    <a:srgbClr val="FDF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4660"/>
  </p:normalViewPr>
  <p:slideViewPr>
    <p:cSldViewPr snapToGrid="0">
      <p:cViewPr varScale="1">
        <p:scale>
          <a:sx n="74" d="100"/>
          <a:sy n="74" d="100"/>
        </p:scale>
        <p:origin x="22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5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1048886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09F5-623F-4993-A77E-3CB95AC6ABBF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1048887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1048888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48889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1048890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47DDF-C0F4-42D7-AD5F-6DFCE878AB8A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15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48616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47DDF-C0F4-42D7-AD5F-6DFCE878AB8A}" type="slidenum">
              <a:rPr lang="nl-NL" smtClean="0"/>
              <a:t>1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32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48633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47DDF-C0F4-42D7-AD5F-6DFCE878AB8A}" type="slidenum">
              <a:rPr lang="nl-NL" smtClean="0"/>
              <a:t>4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7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88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48789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47DDF-C0F4-42D7-AD5F-6DFCE878AB8A}" type="slidenum">
              <a:rPr lang="nl-NL" smtClean="0"/>
              <a:t>11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07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486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356E-D4D6-4DC1-95E9-93C54C4A2A47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10486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www.inspirechildren.net</a:t>
            </a:r>
            <a:endParaRPr lang="en-US" dirty="0"/>
          </a:p>
        </p:txBody>
      </p:sp>
      <p:sp>
        <p:nvSpPr>
          <p:cNvPr id="1048610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6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85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85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356E-D4D6-4DC1-95E9-93C54C4A2A47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104885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www.inspirechildren.net</a:t>
            </a:r>
            <a:endParaRPr lang="en-US" dirty="0"/>
          </a:p>
        </p:txBody>
      </p:sp>
      <p:sp>
        <p:nvSpPr>
          <p:cNvPr id="1048856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5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9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8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</a:lvl2pPr>
            <a:lvl3pPr marL="914400" indent="0">
              <a:buFontTx/>
              <a:buNone/>
            </a:lvl3pPr>
            <a:lvl4pPr marL="1371600" indent="0">
              <a:buFontTx/>
              <a:buNone/>
            </a:lvl4pPr>
            <a:lvl5pPr marL="1828800" indent="0">
              <a:buFontTx/>
              <a:buNone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811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8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356E-D4D6-4DC1-95E9-93C54C4A2A47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10488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www.inspirechildren.net</a:t>
            </a:r>
            <a:endParaRPr lang="en-US" dirty="0"/>
          </a:p>
        </p:txBody>
      </p:sp>
      <p:sp>
        <p:nvSpPr>
          <p:cNvPr id="1048814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048816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048817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6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847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488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356E-D4D6-4DC1-95E9-93C54C4A2A47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104884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www.inspirechildren.net</a:t>
            </a:r>
            <a:endParaRPr lang="en-US" dirty="0"/>
          </a:p>
        </p:txBody>
      </p:sp>
      <p:sp>
        <p:nvSpPr>
          <p:cNvPr id="1048850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5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0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80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</a:lvl2pPr>
            <a:lvl3pPr marL="914400" indent="0">
              <a:buFontTx/>
              <a:buNone/>
            </a:lvl3pPr>
            <a:lvl4pPr marL="1371600" indent="0">
              <a:buFontTx/>
              <a:buNone/>
            </a:lvl4pPr>
            <a:lvl5pPr marL="1828800" indent="0">
              <a:buFontTx/>
              <a:buNone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802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4880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356E-D4D6-4DC1-95E9-93C54C4A2A47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104880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www.inspirechildren.net</a:t>
            </a:r>
            <a:endParaRPr lang="en-US" dirty="0"/>
          </a:p>
        </p:txBody>
      </p:sp>
      <p:sp>
        <p:nvSpPr>
          <p:cNvPr id="1048805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0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04880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04880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5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86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</a:lvl2pPr>
            <a:lvl3pPr marL="914400" indent="0">
              <a:buFontTx/>
              <a:buNone/>
            </a:lvl3pPr>
            <a:lvl4pPr marL="1371600" indent="0">
              <a:buFontTx/>
              <a:buNone/>
            </a:lvl4pPr>
            <a:lvl5pPr marL="1828800" indent="0">
              <a:buFontTx/>
              <a:buNone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867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4886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356E-D4D6-4DC1-95E9-93C54C4A2A47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104886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www.inspirechildren.net</a:t>
            </a:r>
            <a:endParaRPr lang="en-US" dirty="0"/>
          </a:p>
        </p:txBody>
      </p:sp>
      <p:sp>
        <p:nvSpPr>
          <p:cNvPr id="1048870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7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826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82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356E-D4D6-4DC1-95E9-93C54C4A2A47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104882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www.inspirechildren.net</a:t>
            </a:r>
            <a:endParaRPr lang="en-US" dirty="0"/>
          </a:p>
        </p:txBody>
      </p:sp>
      <p:sp>
        <p:nvSpPr>
          <p:cNvPr id="104882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9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880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88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356E-D4D6-4DC1-95E9-93C54C4A2A47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104888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www.inspirechildren.net</a:t>
            </a:r>
            <a:endParaRPr lang="en-US" dirty="0"/>
          </a:p>
        </p:txBody>
      </p:sp>
      <p:sp>
        <p:nvSpPr>
          <p:cNvPr id="1048883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18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6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356E-D4D6-4DC1-95E9-93C54C4A2A47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10486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www.inspirechildren.net</a:t>
            </a:r>
            <a:endParaRPr lang="en-US" dirty="0"/>
          </a:p>
        </p:txBody>
      </p:sp>
      <p:sp>
        <p:nvSpPr>
          <p:cNvPr id="1048621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6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1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832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83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356E-D4D6-4DC1-95E9-93C54C4A2A47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10488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www.inspirechildren.net</a:t>
            </a:r>
            <a:endParaRPr lang="en-US" dirty="0"/>
          </a:p>
        </p:txBody>
      </p:sp>
      <p:sp>
        <p:nvSpPr>
          <p:cNvPr id="1048835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3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859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860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86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356E-D4D6-4DC1-95E9-93C54C4A2A47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104886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www.inspirechildren.net</a:t>
            </a:r>
            <a:endParaRPr lang="en-US" dirty="0"/>
          </a:p>
        </p:txBody>
      </p:sp>
      <p:sp>
        <p:nvSpPr>
          <p:cNvPr id="1048863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6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7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838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839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84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841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84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356E-D4D6-4DC1-95E9-93C54C4A2A47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104884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www.inspirechildren.net</a:t>
            </a:r>
            <a:endParaRPr lang="en-US" dirty="0"/>
          </a:p>
        </p:txBody>
      </p:sp>
      <p:sp>
        <p:nvSpPr>
          <p:cNvPr id="1048844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4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9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356E-D4D6-4DC1-95E9-93C54C4A2A47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104879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www.inspirechildren.net</a:t>
            </a:r>
            <a:endParaRPr lang="en-US" dirty="0"/>
          </a:p>
        </p:txBody>
      </p:sp>
      <p:sp>
        <p:nvSpPr>
          <p:cNvPr id="104879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9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356E-D4D6-4DC1-95E9-93C54C4A2A47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104879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www.inspirechildren.net</a:t>
            </a:r>
            <a:endParaRPr lang="en-US" dirty="0"/>
          </a:p>
        </p:txBody>
      </p:sp>
      <p:sp>
        <p:nvSpPr>
          <p:cNvPr id="104879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9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87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87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87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356E-D4D6-4DC1-95E9-93C54C4A2A47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104887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www.inspirechildren.net</a:t>
            </a:r>
            <a:endParaRPr lang="en-US" dirty="0"/>
          </a:p>
        </p:txBody>
      </p:sp>
      <p:sp>
        <p:nvSpPr>
          <p:cNvPr id="104887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7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8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819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488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8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356E-D4D6-4DC1-95E9-93C54C4A2A47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10488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www.inspirechildren.net</a:t>
            </a:r>
            <a:endParaRPr lang="en-US" dirty="0"/>
          </a:p>
        </p:txBody>
      </p:sp>
      <p:sp>
        <p:nvSpPr>
          <p:cNvPr id="1048823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82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1048576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77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78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79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0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1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2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3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4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5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6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7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4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048588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89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0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1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2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3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4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5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6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7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8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9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48600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601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02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603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F356E-D4D6-4DC1-95E9-93C54C4A2A47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104860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www.inspirechildren.net</a:t>
            </a:r>
            <a:endParaRPr lang="en-US" dirty="0"/>
          </a:p>
        </p:txBody>
      </p:sp>
      <p:sp>
        <p:nvSpPr>
          <p:cNvPr id="104860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Titel 1"/>
          <p:cNvSpPr>
            <a:spLocks noGrp="1"/>
          </p:cNvSpPr>
          <p:nvPr>
            <p:ph type="ctrTitle"/>
          </p:nvPr>
        </p:nvSpPr>
        <p:spPr>
          <a:xfrm>
            <a:off x="2433712" y="3895344"/>
            <a:ext cx="8741702" cy="1126822"/>
          </a:xfrm>
        </p:spPr>
        <p:txBody>
          <a:bodyPr>
            <a:normAutofit/>
          </a:bodyPr>
          <a:lstStyle/>
          <a:p>
            <a:r>
              <a:rPr lang="nl-NL" sz="5100" b="1">
                <a:solidFill>
                  <a:schemeClr val="accent3">
                    <a:lumMod val="50000"/>
                  </a:schemeClr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Building Hope, Changing lives</a:t>
            </a:r>
            <a:r>
              <a:rPr lang="nl-NL" sz="5100">
                <a:solidFill>
                  <a:schemeClr val="accent3">
                    <a:lumMod val="50000"/>
                  </a:schemeClr>
                </a:solidFill>
              </a:rPr>
              <a:t>	</a:t>
            </a:r>
            <a:endParaRPr lang="nl-NL" sz="51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48613" name="Ondertitel 2"/>
          <p:cNvSpPr>
            <a:spLocks noGrp="1"/>
          </p:cNvSpPr>
          <p:nvPr>
            <p:ph type="subTitle" idx="1"/>
          </p:nvPr>
        </p:nvSpPr>
        <p:spPr>
          <a:xfrm>
            <a:off x="1828800" y="5271165"/>
            <a:ext cx="9248139" cy="1339123"/>
          </a:xfrm>
        </p:spPr>
        <p:txBody>
          <a:bodyPr>
            <a:normAutofit/>
          </a:bodyPr>
          <a:lstStyle/>
          <a:p>
            <a:pPr algn="ctr"/>
            <a:r>
              <a:rPr lang="nl-NL" sz="2400" b="1" i="1" dirty="0" err="1">
                <a:solidFill>
                  <a:schemeClr val="accent3">
                    <a:lumMod val="50000"/>
                  </a:schemeClr>
                </a:solidFill>
              </a:rPr>
              <a:t>Helping</a:t>
            </a:r>
            <a:r>
              <a:rPr lang="nl-NL" sz="2400" b="1" i="1" dirty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nl-NL" sz="2400" b="1" i="1" dirty="0" err="1">
                <a:solidFill>
                  <a:schemeClr val="accent3">
                    <a:lumMod val="50000"/>
                  </a:schemeClr>
                </a:solidFill>
              </a:rPr>
              <a:t>Our</a:t>
            </a:r>
            <a:r>
              <a:rPr lang="nl-NL" sz="2400" b="1" i="1" dirty="0">
                <a:solidFill>
                  <a:schemeClr val="accent3">
                    <a:lumMod val="50000"/>
                  </a:schemeClr>
                </a:solidFill>
              </a:rPr>
              <a:t> Community </a:t>
            </a:r>
            <a:r>
              <a:rPr lang="nl-NL" sz="2400" b="1" i="1" dirty="0" err="1">
                <a:solidFill>
                  <a:schemeClr val="accent3">
                    <a:lumMod val="50000"/>
                  </a:schemeClr>
                </a:solidFill>
              </a:rPr>
              <a:t>Thrive</a:t>
            </a:r>
            <a:endParaRPr lang="nl-NL" sz="2400" b="1" i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nl-NL" sz="3600" b="1" dirty="0" err="1">
                <a:solidFill>
                  <a:schemeClr val="accent3">
                    <a:lumMod val="50000"/>
                  </a:schemeClr>
                </a:solidFill>
              </a:rPr>
              <a:t>Glorious</a:t>
            </a:r>
            <a:r>
              <a:rPr lang="nl-NL" sz="3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l-NL" sz="3600" b="1" dirty="0" err="1">
                <a:solidFill>
                  <a:schemeClr val="accent3">
                    <a:lumMod val="50000"/>
                  </a:schemeClr>
                </a:solidFill>
              </a:rPr>
              <a:t>Primary</a:t>
            </a:r>
            <a:r>
              <a:rPr lang="nl-NL" sz="3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l-NL" sz="3600" b="1" dirty="0" err="1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nl-NL" sz="3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l-NL" sz="3600" b="1" dirty="0" err="1">
                <a:solidFill>
                  <a:schemeClr val="accent3">
                    <a:lumMod val="50000"/>
                  </a:schemeClr>
                </a:solidFill>
              </a:rPr>
              <a:t>Nursery</a:t>
            </a:r>
            <a:r>
              <a:rPr lang="nl-NL" sz="3600" b="1" dirty="0">
                <a:solidFill>
                  <a:schemeClr val="accent3">
                    <a:lumMod val="50000"/>
                  </a:schemeClr>
                </a:solidFill>
              </a:rPr>
              <a:t> School</a:t>
            </a:r>
          </a:p>
        </p:txBody>
      </p:sp>
      <p:pic>
        <p:nvPicPr>
          <p:cNvPr id="2097152" name="Picture 2" descr="Image may contain: one or more people, people standing, plant, grass, sky, outdoor and nature"/>
          <p:cNvPicPr>
            <a:picLocks noChangeAspect="1" noChangeArrowheads="1"/>
          </p:cNvPicPr>
          <p:nvPr/>
        </p:nvPicPr>
        <p:blipFill rotWithShape="1">
          <a:blip r:embed="rId3"/>
          <a:srcRect l="12665" r="12665"/>
          <a:stretch>
            <a:fillRect/>
          </a:stretch>
        </p:blipFill>
        <p:spPr bwMode="auto">
          <a:xfrm>
            <a:off x="3358841" y="316865"/>
            <a:ext cx="5953971" cy="3578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0">
              <a:schemeClr val="accent3">
                <a:lumMod val="98000"/>
                <a:lumOff val="2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5" name="Titel 1"/>
          <p:cNvSpPr>
            <a:spLocks noGrp="1"/>
          </p:cNvSpPr>
          <p:nvPr>
            <p:ph type="title"/>
          </p:nvPr>
        </p:nvSpPr>
        <p:spPr>
          <a:xfrm>
            <a:off x="1143000" y="377780"/>
            <a:ext cx="9875520" cy="1356360"/>
          </a:xfrm>
        </p:spPr>
        <p:txBody>
          <a:bodyPr/>
          <a:lstStyle/>
          <a:p>
            <a:r>
              <a:rPr lang="nl-NL" dirty="0">
                <a:solidFill>
                  <a:schemeClr val="accent3">
                    <a:lumMod val="50000"/>
                  </a:schemeClr>
                </a:solidFill>
              </a:rPr>
              <a:t>     Current Goals &amp; Budget to start</a:t>
            </a:r>
          </a:p>
        </p:txBody>
      </p:sp>
      <p:graphicFrame>
        <p:nvGraphicFramePr>
          <p:cNvPr id="4194304" name="Tijdelijke aanduiding voor inhoud 5"/>
          <p:cNvGraphicFramePr>
            <a:graphicFrameLocks noGrp="1"/>
          </p:cNvGraphicFramePr>
          <p:nvPr>
            <p:ph idx="1"/>
          </p:nvPr>
        </p:nvGraphicFramePr>
        <p:xfrm>
          <a:off x="1869654" y="1270510"/>
          <a:ext cx="9148867" cy="5130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9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0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9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7795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accent1"/>
                          </a:solidFill>
                        </a:rPr>
                        <a:t>Item</a:t>
                      </a:r>
                    </a:p>
                  </a:txBody>
                  <a:tcPr>
                    <a:solidFill>
                      <a:srgbClr val="E2C1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err="1">
                          <a:solidFill>
                            <a:schemeClr val="accent1"/>
                          </a:solidFill>
                        </a:rPr>
                        <a:t>Description</a:t>
                      </a:r>
                      <a:endParaRPr lang="nl-NL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rgbClr val="E2C1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accent1"/>
                          </a:solidFill>
                        </a:rPr>
                        <a:t>EUR</a:t>
                      </a:r>
                    </a:p>
                  </a:txBody>
                  <a:tcPr>
                    <a:solidFill>
                      <a:srgbClr val="E2C1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709">
                <a:tc>
                  <a:txBody>
                    <a:bodyPr/>
                    <a:lstStyle/>
                    <a:p>
                      <a:r>
                        <a:rPr lang="nl-NL" dirty="0"/>
                        <a:t>3 Classrooms</a:t>
                      </a:r>
                    </a:p>
                  </a:txBody>
                  <a:tcPr>
                    <a:solidFill>
                      <a:srgbClr val="E2C1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For levels P5, P6 &amp; P7</a:t>
                      </a:r>
                    </a:p>
                  </a:txBody>
                  <a:tcPr>
                    <a:solidFill>
                      <a:srgbClr val="E2C1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€ </a:t>
                      </a:r>
                      <a:r>
                        <a:rPr lang="en-US" dirty="0"/>
                        <a:t>16</a:t>
                      </a:r>
                      <a:r>
                        <a:rPr lang="nl-NL" dirty="0"/>
                        <a:t>000</a:t>
                      </a:r>
                      <a:endParaRPr lang="zh-CN" altLang="en-US"/>
                    </a:p>
                  </a:txBody>
                  <a:tcPr>
                    <a:solidFill>
                      <a:srgbClr val="E2C1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795">
                <a:tc>
                  <a:txBody>
                    <a:bodyPr/>
                    <a:lstStyle/>
                    <a:p>
                      <a:r>
                        <a:rPr lang="nl-NL" dirty="0"/>
                        <a:t>Class room Equipment</a:t>
                      </a:r>
                    </a:p>
                  </a:txBody>
                  <a:tcPr>
                    <a:solidFill>
                      <a:srgbClr val="E2C1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Chairs and desks</a:t>
                      </a:r>
                    </a:p>
                  </a:txBody>
                  <a:tcPr>
                    <a:solidFill>
                      <a:srgbClr val="E2C1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€ </a:t>
                      </a:r>
                      <a:r>
                        <a:rPr lang="en-US" dirty="0"/>
                        <a:t>2</a:t>
                      </a:r>
                      <a:r>
                        <a:rPr lang="nl-NL" dirty="0"/>
                        <a:t>000</a:t>
                      </a:r>
                      <a:endParaRPr lang="zh-CN" altLang="en-US"/>
                    </a:p>
                  </a:txBody>
                  <a:tcPr>
                    <a:solidFill>
                      <a:srgbClr val="E2C1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795">
                <a:tc>
                  <a:txBody>
                    <a:bodyPr/>
                    <a:lstStyle/>
                    <a:p>
                      <a:r>
                        <a:rPr lang="nl-NL" dirty="0"/>
                        <a:t>Office</a:t>
                      </a:r>
                    </a:p>
                  </a:txBody>
                  <a:tcPr>
                    <a:solidFill>
                      <a:srgbClr val="E2C1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Administration</a:t>
                      </a:r>
                    </a:p>
                  </a:txBody>
                  <a:tcPr>
                    <a:solidFill>
                      <a:srgbClr val="E2C1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€ </a:t>
                      </a:r>
                      <a:r>
                        <a:rPr lang="en-US" dirty="0"/>
                        <a:t>10000</a:t>
                      </a:r>
                      <a:endParaRPr lang="zh-CN" altLang="en-US"/>
                    </a:p>
                  </a:txBody>
                  <a:tcPr>
                    <a:solidFill>
                      <a:srgbClr val="E2C1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795">
                <a:tc>
                  <a:txBody>
                    <a:bodyPr/>
                    <a:lstStyle/>
                    <a:p>
                      <a:r>
                        <a:rPr lang="nl-NL" dirty="0"/>
                        <a:t>Office Equipment</a:t>
                      </a:r>
                    </a:p>
                  </a:txBody>
                  <a:tcPr>
                    <a:solidFill>
                      <a:srgbClr val="E2C1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Tables and Chairs</a:t>
                      </a:r>
                    </a:p>
                  </a:txBody>
                  <a:tcPr>
                    <a:solidFill>
                      <a:srgbClr val="E2C1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€ </a:t>
                      </a:r>
                      <a:r>
                        <a:rPr lang="en-US" dirty="0"/>
                        <a:t>1000</a:t>
                      </a:r>
                      <a:endParaRPr lang="zh-CN" altLang="en-US"/>
                    </a:p>
                  </a:txBody>
                  <a:tcPr>
                    <a:solidFill>
                      <a:srgbClr val="E2C1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795">
                <a:tc>
                  <a:txBody>
                    <a:bodyPr/>
                    <a:lstStyle/>
                    <a:p>
                      <a:r>
                        <a:rPr lang="nl-NL" dirty="0"/>
                        <a:t>Motorcycle</a:t>
                      </a:r>
                    </a:p>
                  </a:txBody>
                  <a:tcPr>
                    <a:solidFill>
                      <a:srgbClr val="E2C1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Transportation</a:t>
                      </a:r>
                    </a:p>
                  </a:txBody>
                  <a:tcPr>
                    <a:solidFill>
                      <a:srgbClr val="E2C1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€ 1000</a:t>
                      </a:r>
                    </a:p>
                  </a:txBody>
                  <a:tcPr>
                    <a:solidFill>
                      <a:srgbClr val="E2C1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7795">
                <a:tc>
                  <a:txBody>
                    <a:bodyPr/>
                    <a:lstStyle/>
                    <a:p>
                      <a:r>
                        <a:rPr lang="nl-NL" dirty="0"/>
                        <a:t>School Supplies</a:t>
                      </a:r>
                    </a:p>
                  </a:txBody>
                  <a:tcPr>
                    <a:solidFill>
                      <a:srgbClr val="E2C1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Text books</a:t>
                      </a:r>
                    </a:p>
                  </a:txBody>
                  <a:tcPr>
                    <a:solidFill>
                      <a:srgbClr val="E2C1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€ 500</a:t>
                      </a:r>
                    </a:p>
                  </a:txBody>
                  <a:tcPr>
                    <a:solidFill>
                      <a:srgbClr val="E2C1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7795">
                <a:tc>
                  <a:txBody>
                    <a:bodyPr/>
                    <a:lstStyle/>
                    <a:p>
                      <a:r>
                        <a:rPr lang="nl-NL" dirty="0"/>
                        <a:t>Kitchen</a:t>
                      </a:r>
                    </a:p>
                  </a:txBody>
                  <a:tcPr>
                    <a:solidFill>
                      <a:srgbClr val="E2C1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Preparation of meals</a:t>
                      </a:r>
                    </a:p>
                  </a:txBody>
                  <a:tcPr>
                    <a:solidFill>
                      <a:srgbClr val="E2C1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€ </a:t>
                      </a:r>
                      <a:r>
                        <a:rPr lang="en-US" dirty="0"/>
                        <a:t>1000</a:t>
                      </a:r>
                      <a:endParaRPr lang="zh-CN" altLang="en-US"/>
                    </a:p>
                  </a:txBody>
                  <a:tcPr>
                    <a:solidFill>
                      <a:srgbClr val="E2C1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795">
                <a:tc>
                  <a:txBody>
                    <a:bodyPr/>
                    <a:lstStyle/>
                    <a:p>
                      <a:r>
                        <a:rPr lang="nl-NL" dirty="0"/>
                        <a:t>Kitchen Supplies</a:t>
                      </a:r>
                    </a:p>
                  </a:txBody>
                  <a:tcPr>
                    <a:solidFill>
                      <a:srgbClr val="E2C1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l-NL" dirty="0"/>
                        <a:t>Pans, plates, cups</a:t>
                      </a:r>
                    </a:p>
                  </a:txBody>
                  <a:tcPr>
                    <a:solidFill>
                      <a:srgbClr val="E2C1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€ 700</a:t>
                      </a:r>
                    </a:p>
                  </a:txBody>
                  <a:tcPr>
                    <a:solidFill>
                      <a:srgbClr val="E2C1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7795">
                <a:tc>
                  <a:txBody>
                    <a:bodyPr/>
                    <a:lstStyle/>
                    <a:p>
                      <a:r>
                        <a:rPr lang="nl-NL" dirty="0"/>
                        <a:t>Plastic Tank</a:t>
                      </a:r>
                    </a:p>
                  </a:txBody>
                  <a:tcPr>
                    <a:solidFill>
                      <a:srgbClr val="E2C1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dirty="0"/>
                        <a:t>Water storage</a:t>
                      </a:r>
                    </a:p>
                  </a:txBody>
                  <a:tcPr>
                    <a:solidFill>
                      <a:srgbClr val="E2C1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€ </a:t>
                      </a:r>
                      <a:r>
                        <a:rPr lang="en-US" dirty="0"/>
                        <a:t>1500</a:t>
                      </a:r>
                      <a:endParaRPr lang="zh-CN" altLang="en-US"/>
                    </a:p>
                  </a:txBody>
                  <a:tcPr>
                    <a:solidFill>
                      <a:srgbClr val="E2C1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77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l-NL" dirty="0"/>
                        <a:t>License</a:t>
                      </a:r>
                    </a:p>
                  </a:txBody>
                  <a:tcPr>
                    <a:solidFill>
                      <a:srgbClr val="E2C1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dirty="0"/>
                        <a:t>Primary School</a:t>
                      </a:r>
                    </a:p>
                  </a:txBody>
                  <a:tcPr>
                    <a:solidFill>
                      <a:srgbClr val="E2C18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€ </a:t>
                      </a:r>
                      <a:r>
                        <a:rPr lang="en-US" dirty="0"/>
                        <a:t>1000</a:t>
                      </a:r>
                      <a:endParaRPr lang="zh-CN" altLang="en-US"/>
                    </a:p>
                  </a:txBody>
                  <a:tcPr>
                    <a:solidFill>
                      <a:srgbClr val="E2C1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48756" name="Rectangle 2"/>
          <p:cNvSpPr/>
          <p:nvPr/>
        </p:nvSpPr>
        <p:spPr>
          <a:xfrm>
            <a:off x="1869654" y="6295554"/>
            <a:ext cx="3654049" cy="358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Glorious Primary &amp; Nursery School 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757" name="Rectangle 7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58" name="Group 76"/>
          <p:cNvGrpSpPr>
            <a:grpSpLocks noGrp="1" noRot="1" noChangeAspect="1" noMove="1" noResize="1"/>
          </p:cNvGrpSpPr>
          <p:nvPr/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048758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59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60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61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62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63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64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65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66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67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68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69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90"/>
          <p:cNvGrpSpPr>
            <a:grpSpLocks noGrp="1" noRot="1" noChangeAspect="1" noMove="1" noResize="1"/>
          </p:cNvGrpSpPr>
          <p:nvPr/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1048770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7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7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7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7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7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7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7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7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7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8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8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8782" name="Titel 1"/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sz="2800" dirty="0"/>
              <a:t>Realised and implemented</a:t>
            </a:r>
            <a:br>
              <a:rPr lang="nl-NL" sz="2800" dirty="0"/>
            </a:br>
            <a:r>
              <a:rPr lang="nl-NL" sz="2800" dirty="0"/>
              <a:t> from February 2016 through september 2023    </a:t>
            </a:r>
          </a:p>
        </p:txBody>
      </p:sp>
      <p:sp>
        <p:nvSpPr>
          <p:cNvPr id="1048783" name="Rectangle 10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8784" name="Freeform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097164" name="Picture 6" descr="Image may contain: one or more people and people sitting"/>
          <p:cNvPicPr>
            <a:picLocks noChangeAspect="1" noChangeArrowheads="1"/>
          </p:cNvPicPr>
          <p:nvPr/>
        </p:nvPicPr>
        <p:blipFill rotWithShape="1">
          <a:blip r:embed="rId3"/>
          <a:srcRect l="30912" r="30912"/>
          <a:stretch>
            <a:fillRect/>
          </a:stretch>
        </p:blipFill>
        <p:spPr bwMode="auto">
          <a:xfrm>
            <a:off x="16855" y="0"/>
            <a:ext cx="4671091" cy="6858000"/>
          </a:xfrm>
          <a:prstGeom prst="rect">
            <a:avLst/>
          </a:prstGeom>
          <a:noFill/>
        </p:spPr>
      </p:pic>
      <p:sp>
        <p:nvSpPr>
          <p:cNvPr id="1048785" name="Tijdelijke aanduiding voor inhoud 2"/>
          <p:cNvSpPr>
            <a:spLocks noGrp="1"/>
          </p:cNvSpPr>
          <p:nvPr>
            <p:ph idx="1"/>
          </p:nvPr>
        </p:nvSpPr>
        <p:spPr>
          <a:xfrm>
            <a:off x="6426072" y="2467114"/>
            <a:ext cx="5066419" cy="37776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dirty="0"/>
              <a:t>Three quarters acres donated </a:t>
            </a:r>
          </a:p>
          <a:p>
            <a:pPr>
              <a:lnSpc>
                <a:spcPct val="90000"/>
              </a:lnSpc>
            </a:pPr>
            <a:r>
              <a:rPr lang="nl-NL" dirty="0"/>
              <a:t> five classrooms built on a new piece land and still enough land for exapansion</a:t>
            </a:r>
          </a:p>
          <a:p>
            <a:pPr>
              <a:lnSpc>
                <a:spcPct val="90000"/>
              </a:lnSpc>
            </a:pPr>
            <a:r>
              <a:rPr lang="nl-NL" dirty="0"/>
              <a:t> sixth and nineth classrooms built on onother piece of land</a:t>
            </a:r>
          </a:p>
          <a:p>
            <a:pPr>
              <a:lnSpc>
                <a:spcPct val="90000"/>
              </a:lnSpc>
            </a:pPr>
            <a:r>
              <a:rPr lang="nl-NL" dirty="0"/>
              <a:t> Toilets  built, 2022</a:t>
            </a:r>
          </a:p>
          <a:p>
            <a:pPr>
              <a:lnSpc>
                <a:spcPct val="90000"/>
              </a:lnSpc>
            </a:pPr>
            <a:r>
              <a:rPr lang="nl-NL" dirty="0"/>
              <a:t> Additional land purchased (through donations) and five classrooms build on.</a:t>
            </a:r>
          </a:p>
          <a:p>
            <a:pPr>
              <a:lnSpc>
                <a:spcPct val="90000"/>
              </a:lnSpc>
            </a:pPr>
            <a:r>
              <a:rPr lang="nl-NL" dirty="0"/>
              <a:t>Land for agriculture rented for three years for food growth enough for teachers and children</a:t>
            </a:r>
          </a:p>
          <a:p>
            <a:pPr>
              <a:lnSpc>
                <a:spcPct val="90000"/>
              </a:lnSpc>
            </a:pPr>
            <a:endParaRPr lang="nl-NL" dirty="0"/>
          </a:p>
          <a:p>
            <a:pPr marL="0" indent="0">
              <a:lnSpc>
                <a:spcPct val="90000"/>
              </a:lnSpc>
              <a:buNone/>
            </a:pPr>
            <a:endParaRPr lang="nl-NL" dirty="0"/>
          </a:p>
          <a:p>
            <a:pPr>
              <a:lnSpc>
                <a:spcPct val="90000"/>
              </a:lnSpc>
            </a:pPr>
            <a:endParaRPr lang="nl-NL" dirty="0"/>
          </a:p>
        </p:txBody>
      </p:sp>
      <p:sp>
        <p:nvSpPr>
          <p:cNvPr id="1048786" name="Rectangle 3"/>
          <p:cNvSpPr/>
          <p:nvPr/>
        </p:nvSpPr>
        <p:spPr>
          <a:xfrm>
            <a:off x="310820" y="6345222"/>
            <a:ext cx="3654049" cy="3581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Glorious Primary &amp; Nursery School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Picture 2" descr="Image may contain: 5 people, people smiling, people standing, crowd and outdo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6309" y="874643"/>
            <a:ext cx="10079382" cy="5669652"/>
          </a:xfrm>
          <a:prstGeom prst="rect">
            <a:avLst/>
          </a:prstGeom>
          <a:noFill/>
        </p:spPr>
      </p:pic>
      <p:sp>
        <p:nvSpPr>
          <p:cNvPr id="1048794" name="Rectangle 3"/>
          <p:cNvSpPr/>
          <p:nvPr/>
        </p:nvSpPr>
        <p:spPr>
          <a:xfrm>
            <a:off x="1073425" y="5066967"/>
            <a:ext cx="10062265" cy="14249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71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 w="38100">
            <a:solidFill>
              <a:schemeClr val="accent2"/>
            </a:solidFill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</a:rPr>
              <a:t>Glorious</a:t>
            </a:r>
            <a:r>
              <a:rPr lang="en-US" sz="5400" b="1" dirty="0">
                <a:solidFill>
                  <a:schemeClr val="accent3"/>
                </a:solidFill>
              </a:rPr>
              <a:t> </a:t>
            </a:r>
          </a:p>
          <a:p>
            <a:pPr algn="ctr"/>
            <a:r>
              <a:rPr lang="en-US" sz="36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Primary &amp; Nursery School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Title 1"/>
          <p:cNvSpPr>
            <a:spLocks noGrp="1"/>
          </p:cNvSpPr>
          <p:nvPr>
            <p:ph type="title"/>
          </p:nvPr>
        </p:nvSpPr>
        <p:spPr>
          <a:xfrm>
            <a:off x="2148115" y="624110"/>
            <a:ext cx="9356498" cy="820899"/>
          </a:xfrm>
        </p:spPr>
        <p:txBody>
          <a:bodyPr/>
          <a:lstStyle/>
          <a:p>
            <a:r>
              <a:rPr lang="en-US" dirty="0"/>
              <a:t>Humble Beginnings….   Our Story</a:t>
            </a:r>
          </a:p>
        </p:txBody>
      </p:sp>
      <p:sp>
        <p:nvSpPr>
          <p:cNvPr id="1048624" name="Content Placeholder 2"/>
          <p:cNvSpPr>
            <a:spLocks noGrp="1"/>
          </p:cNvSpPr>
          <p:nvPr>
            <p:ph idx="1"/>
          </p:nvPr>
        </p:nvSpPr>
        <p:spPr>
          <a:xfrm>
            <a:off x="1545349" y="2362339"/>
            <a:ext cx="4869966" cy="4099448"/>
          </a:xfrm>
        </p:spPr>
        <p:txBody>
          <a:bodyPr/>
          <a:lstStyle/>
          <a:p>
            <a:endParaRPr lang="en-US" sz="2000" dirty="0"/>
          </a:p>
          <a:p>
            <a:r>
              <a:rPr lang="en-US" sz="2000" dirty="0"/>
              <a:t>With a dream of providing low-cost education to a hurting community, Jingo James, along with 7 volunteers,  began a modest school in the village of </a:t>
            </a:r>
            <a:r>
              <a:rPr lang="en-US" sz="2000" dirty="0" err="1"/>
              <a:t>Lwamalenge</a:t>
            </a:r>
            <a:r>
              <a:rPr lang="en-US" sz="2000" dirty="0"/>
              <a:t>, in the </a:t>
            </a:r>
            <a:r>
              <a:rPr lang="en-US" sz="2000" dirty="0" err="1"/>
              <a:t>Bukomansimbi</a:t>
            </a:r>
            <a:r>
              <a:rPr lang="en-US" sz="2000" dirty="0"/>
              <a:t> District of Central Uganda</a:t>
            </a:r>
            <a:r>
              <a:rPr lang="en-US" sz="2000" b="1" dirty="0"/>
              <a:t>.  </a:t>
            </a:r>
          </a:p>
          <a:p>
            <a:r>
              <a:rPr lang="en-US" sz="2000" b="1" dirty="0"/>
              <a:t> </a:t>
            </a:r>
            <a:r>
              <a:rPr lang="en-US" sz="2000" dirty="0"/>
              <a:t>Land was donated, a building was  built, and so the project began!</a:t>
            </a:r>
          </a:p>
          <a:p>
            <a:endParaRPr lang="en-US" dirty="0"/>
          </a:p>
        </p:txBody>
      </p:sp>
      <p:pic>
        <p:nvPicPr>
          <p:cNvPr id="2097153" name="Picture 4" descr="Image may contain: one or more people and outdoor"/>
          <p:cNvPicPr>
            <a:picLocks noChangeAspect="1" noChangeArrowheads="1"/>
          </p:cNvPicPr>
          <p:nvPr/>
        </p:nvPicPr>
        <p:blipFill>
          <a:blip r:embed="rId2"/>
          <a:srcRect l="20081" r="20081"/>
          <a:stretch>
            <a:fillRect/>
          </a:stretch>
        </p:blipFill>
        <p:spPr bwMode="auto">
          <a:xfrm>
            <a:off x="6650508" y="2654207"/>
            <a:ext cx="4583550" cy="3437663"/>
          </a:xfrm>
          <a:prstGeom prst="rect">
            <a:avLst/>
          </a:prstGeom>
          <a:noFill/>
        </p:spPr>
      </p:pic>
      <p:sp>
        <p:nvSpPr>
          <p:cNvPr id="1048625" name="Rectangle 5"/>
          <p:cNvSpPr/>
          <p:nvPr/>
        </p:nvSpPr>
        <p:spPr>
          <a:xfrm>
            <a:off x="1876528" y="1703619"/>
            <a:ext cx="98996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Glorious Primary and Nursery School began in February, 2016. </a:t>
            </a:r>
            <a:endParaRPr lang="en-US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Rectangle 5"/>
          <p:cNvSpPr/>
          <p:nvPr/>
        </p:nvSpPr>
        <p:spPr>
          <a:xfrm>
            <a:off x="1355031" y="1905000"/>
            <a:ext cx="4740969" cy="3749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Our dream is to provide necessary education for the children of our community and hope for their families.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/>
              <a:t>With education, opportunities and a vision for their future, entire families can break the cycle of poverty and have hope for a better tomorrow. </a:t>
            </a:r>
          </a:p>
          <a:p>
            <a:endParaRPr lang="en-US" sz="2000" b="1" dirty="0"/>
          </a:p>
          <a:p>
            <a:r>
              <a:rPr lang="en-US" sz="2000" dirty="0"/>
              <a:t>Utilizing knowledge, new skills, and a sense of hope, we are making a tremendous positive impact!</a:t>
            </a:r>
          </a:p>
        </p:txBody>
      </p:sp>
      <p:sp>
        <p:nvSpPr>
          <p:cNvPr id="1048627" name="Titel 1"/>
          <p:cNvSpPr>
            <a:spLocks noGrp="1"/>
          </p:cNvSpPr>
          <p:nvPr>
            <p:ph type="title"/>
          </p:nvPr>
        </p:nvSpPr>
        <p:spPr>
          <a:xfrm>
            <a:off x="1948070" y="623888"/>
            <a:ext cx="9556543" cy="1281112"/>
          </a:xfrm>
        </p:spPr>
        <p:txBody>
          <a:bodyPr/>
          <a:lstStyle/>
          <a:p>
            <a:r>
              <a:rPr lang="nl-NL" b="1" dirty="0">
                <a:solidFill>
                  <a:schemeClr val="accent3">
                    <a:lumMod val="50000"/>
                  </a:schemeClr>
                </a:solidFill>
              </a:rPr>
              <a:t>Our Vision is Glorious!</a:t>
            </a:r>
          </a:p>
        </p:txBody>
      </p:sp>
      <p:pic>
        <p:nvPicPr>
          <p:cNvPr id="2097154" name="Picture 6" descr="Image may contain: one or more people, people standing, crowd and outdoor"/>
          <p:cNvPicPr>
            <a:picLocks noChangeAspect="1" noChangeArrowheads="1"/>
          </p:cNvPicPr>
          <p:nvPr/>
        </p:nvPicPr>
        <p:blipFill>
          <a:blip r:embed="rId2"/>
          <a:srcRect l="20081" r="20081"/>
          <a:stretch>
            <a:fillRect/>
          </a:stretch>
        </p:blipFill>
        <p:spPr bwMode="auto">
          <a:xfrm>
            <a:off x="6298092" y="2153156"/>
            <a:ext cx="5206521" cy="3904891"/>
          </a:xfrm>
          <a:prstGeom prst="rect">
            <a:avLst/>
          </a:prstGeom>
          <a:noFill/>
        </p:spPr>
      </p:pic>
      <p:sp>
        <p:nvSpPr>
          <p:cNvPr id="1048628" name="Rectangle 9"/>
          <p:cNvSpPr/>
          <p:nvPr/>
        </p:nvSpPr>
        <p:spPr>
          <a:xfrm>
            <a:off x="6896636" y="6121537"/>
            <a:ext cx="3654048" cy="358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Glorious Primary &amp; Nursery School 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Tijdelijke aanduiding voor inhoud 2"/>
          <p:cNvSpPr>
            <a:spLocks noGrp="1"/>
          </p:cNvSpPr>
          <p:nvPr>
            <p:ph idx="1"/>
          </p:nvPr>
        </p:nvSpPr>
        <p:spPr>
          <a:xfrm>
            <a:off x="7110739" y="2136433"/>
            <a:ext cx="4417232" cy="472156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b="1" dirty="0"/>
              <a:t>Glorious Primary &amp; Nursery School </a:t>
            </a:r>
            <a:r>
              <a:rPr lang="en-US" dirty="0"/>
              <a:t>continues to thrive, although most teachers work as volunteers, without pay. </a:t>
            </a:r>
          </a:p>
          <a:p>
            <a:pPr marL="45720" indent="0">
              <a:buNone/>
            </a:pPr>
            <a:r>
              <a:rPr lang="en-US" dirty="0"/>
              <a:t> We request that families provide food for their children to bring to school. However, 75% of the children arrive without basic provisions due to poverty.  </a:t>
            </a:r>
          </a:p>
          <a:p>
            <a:pPr marL="45720" indent="0">
              <a:buNone/>
            </a:pPr>
            <a:r>
              <a:rPr lang="en-US" dirty="0"/>
              <a:t> The school endeavors to provide for these children as well as the teachers, relying largely on donations.</a:t>
            </a:r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1048630" name="Title 7"/>
          <p:cNvSpPr>
            <a:spLocks noGrp="1"/>
          </p:cNvSpPr>
          <p:nvPr>
            <p:ph type="title"/>
          </p:nvPr>
        </p:nvSpPr>
        <p:spPr>
          <a:xfrm>
            <a:off x="1769166" y="580462"/>
            <a:ext cx="9561443" cy="1158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As Our School Grows </a:t>
            </a:r>
            <a:br>
              <a:rPr lang="en-US" dirty="0"/>
            </a:br>
            <a:r>
              <a:rPr lang="en-US" dirty="0"/>
              <a:t>   Our Needs also Increase</a:t>
            </a:r>
          </a:p>
        </p:txBody>
      </p:sp>
      <p:pic>
        <p:nvPicPr>
          <p:cNvPr id="2097155" name="Picture 14" descr="http://www.inspirechildren.net/img/class.jpg"/>
          <p:cNvPicPr>
            <a:picLocks noChangeAspect="1" noChangeArrowheads="1"/>
          </p:cNvPicPr>
          <p:nvPr/>
        </p:nvPicPr>
        <p:blipFill>
          <a:blip r:embed="rId3"/>
          <a:srcRect l="13672" r="13672"/>
          <a:stretch>
            <a:fillRect/>
          </a:stretch>
        </p:blipFill>
        <p:spPr bwMode="auto">
          <a:xfrm>
            <a:off x="1465587" y="2136434"/>
            <a:ext cx="5323124" cy="35487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634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4" name="Group 11"/>
          <p:cNvGrpSpPr>
            <a:grpSpLocks noGrp="1" noRot="1" noChangeAspect="1" noMove="1" noResize="1"/>
          </p:cNvGrpSpPr>
          <p:nvPr/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048635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36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37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38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39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40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41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42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43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44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45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46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" name="Group 25"/>
          <p:cNvGrpSpPr>
            <a:grpSpLocks noGrp="1" noRot="1" noChangeAspect="1" noMove="1" noResize="1"/>
          </p:cNvGrpSpPr>
          <p:nvPr/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1048647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48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49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50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51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52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53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54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55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56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57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58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8659" name="Title 1"/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/>
              <a:t>Glorious Primary and Nursery School </a:t>
            </a:r>
            <a:r>
              <a:rPr lang="en-US" sz="2800" dirty="0"/>
              <a:t>Continues to grow every term!</a:t>
            </a:r>
          </a:p>
        </p:txBody>
      </p:sp>
      <p:sp>
        <p:nvSpPr>
          <p:cNvPr id="1048660" name="Rectangle 3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8661" name="Freeform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097156" name="Picture 2" descr="Image may contain: 5 people, people smiling, people standing, crowd and outdoor"/>
          <p:cNvPicPr>
            <a:picLocks noChangeAspect="1" noChangeArrowheads="1"/>
          </p:cNvPicPr>
          <p:nvPr/>
        </p:nvPicPr>
        <p:blipFill rotWithShape="1">
          <a:blip r:embed="rId2"/>
          <a:srcRect l="34716" r="34716"/>
          <a:stretch>
            <a:fillRect/>
          </a:stretch>
        </p:blipFill>
        <p:spPr bwMode="auto">
          <a:xfrm>
            <a:off x="-1555" y="1731"/>
            <a:ext cx="4671091" cy="6858000"/>
          </a:xfrm>
          <a:prstGeom prst="rect">
            <a:avLst/>
          </a:prstGeom>
          <a:noFill/>
        </p:spPr>
      </p:pic>
      <p:sp>
        <p:nvSpPr>
          <p:cNvPr id="1048662" name="Content Placeholder 2"/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41889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Despite the odds, our school continues to prosper. New students apply to the school every term.  Some come from distant villages to benefit from the service we provide.</a:t>
            </a:r>
          </a:p>
          <a:p>
            <a:pPr>
              <a:lnSpc>
                <a:spcPct val="90000"/>
              </a:lnSpc>
            </a:pPr>
            <a:r>
              <a:rPr lang="en-US" dirty="0"/>
              <a:t>Parents are seeing the difference in their children, and are expressing their hope and excitement for the school to continue.  As children graduate to higher classes, we have a need to expand our  levels upward.</a:t>
            </a:r>
          </a:p>
          <a:p>
            <a:pPr>
              <a:lnSpc>
                <a:spcPct val="90000"/>
              </a:lnSpc>
            </a:pPr>
            <a:r>
              <a:rPr lang="en-US" dirty="0"/>
              <a:t>Glorious Primary and Nursery School started with 40 children in February 2016 and  ended our 2023Term with 350 children!</a:t>
            </a:r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663" name="Rectangle 13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7" name="Group 138"/>
          <p:cNvGrpSpPr>
            <a:grpSpLocks noGrp="1" noRot="1" noChangeAspect="1" noMove="1" noResize="1"/>
          </p:cNvGrpSpPr>
          <p:nvPr/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104866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6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6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6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6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6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7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7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7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7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7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7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8" name="Group 152"/>
          <p:cNvGrpSpPr>
            <a:grpSpLocks noGrp="1" noRot="1" noChangeAspect="1" noMove="1" noResize="1"/>
          </p:cNvGrpSpPr>
          <p:nvPr/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1048676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77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78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79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80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81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82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83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84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85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86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87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8688" name="Titel 1"/>
          <p:cNvSpPr>
            <a:spLocks noGrp="1"/>
          </p:cNvSpPr>
          <p:nvPr>
            <p:ph type="title"/>
          </p:nvPr>
        </p:nvSpPr>
        <p:spPr>
          <a:xfrm>
            <a:off x="4659520" y="624110"/>
            <a:ext cx="6845092" cy="1280890"/>
          </a:xfrm>
        </p:spPr>
        <p:txBody>
          <a:bodyPr>
            <a:normAutofit/>
          </a:bodyPr>
          <a:lstStyle/>
          <a:p>
            <a:r>
              <a:rPr lang="nl-NL"/>
              <a:t>Mission &amp; Goals</a:t>
            </a:r>
            <a:endParaRPr lang="nl-NL" dirty="0"/>
          </a:p>
        </p:txBody>
      </p:sp>
      <p:sp>
        <p:nvSpPr>
          <p:cNvPr id="1048689" name="Rectangle 16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8690" name="Freeform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097157" name="Picture 6" descr="Image may contain: 5 people, people standing, outdoor and nature"/>
          <p:cNvPicPr>
            <a:picLocks noChangeAspect="1" noChangeArrowheads="1"/>
          </p:cNvPicPr>
          <p:nvPr/>
        </p:nvPicPr>
        <p:blipFill rotWithShape="1">
          <a:blip r:embed="rId2"/>
          <a:srcRect l="32167" r="32167"/>
          <a:stretch>
            <a:fillRect/>
          </a:stretch>
        </p:blipFill>
        <p:spPr bwMode="auto">
          <a:xfrm>
            <a:off x="20" y="10"/>
            <a:ext cx="2725091" cy="3428990"/>
          </a:xfrm>
          <a:prstGeom prst="rect">
            <a:avLst/>
          </a:prstGeom>
          <a:noFill/>
        </p:spPr>
      </p:pic>
      <p:pic>
        <p:nvPicPr>
          <p:cNvPr id="2097158" name="Picture 4" descr="Image may contain: 13 people, people smiling, people sitting"/>
          <p:cNvPicPr>
            <a:picLocks noChangeAspect="1" noChangeArrowheads="1"/>
          </p:cNvPicPr>
          <p:nvPr/>
        </p:nvPicPr>
        <p:blipFill rotWithShape="1">
          <a:blip r:embed="rId3"/>
          <a:srcRect l="32216" r="32216"/>
          <a:stretch>
            <a:fillRect/>
          </a:stretch>
        </p:blipFill>
        <p:spPr bwMode="auto">
          <a:xfrm>
            <a:off x="20" y="3429000"/>
            <a:ext cx="2717581" cy="3429000"/>
          </a:xfrm>
          <a:prstGeom prst="rect">
            <a:avLst/>
          </a:prstGeom>
          <a:noFill/>
        </p:spPr>
      </p:pic>
      <p:cxnSp>
        <p:nvCxnSpPr>
          <p:cNvPr id="3145728" name="Straight Connector 170"/>
          <p:cNvCxnSpPr>
            <a:cxnSpLocks noGrp="1" noRot="1" noChangeAspect="1" noMove="1" noResize="1" noEditPoints="1" noAdjustHandles="1" noChangeArrowheads="1" noChangeShapeType="1"/>
            <a:endCxn id="33" idx="1"/>
          </p:cNvCxnSpPr>
          <p:nvPr/>
        </p:nvCxnSpPr>
        <p:spPr>
          <a:xfrm>
            <a:off x="-16934" y="3429000"/>
            <a:ext cx="2733254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91" name="Tijdelijke aanduiding voor inhoud 2"/>
          <p:cNvSpPr>
            <a:spLocks noGrp="1"/>
          </p:cNvSpPr>
          <p:nvPr>
            <p:ph idx="1"/>
          </p:nvPr>
        </p:nvSpPr>
        <p:spPr>
          <a:xfrm>
            <a:off x="4656668" y="1712829"/>
            <a:ext cx="6847944" cy="4500280"/>
          </a:xfrm>
        </p:spPr>
        <p:txBody>
          <a:bodyPr>
            <a:normAutofit/>
          </a:bodyPr>
          <a:lstStyle/>
          <a:p>
            <a:pPr marL="45720" indent="0">
              <a:lnSpc>
                <a:spcPct val="90000"/>
              </a:lnSpc>
              <a:buNone/>
            </a:pPr>
            <a:r>
              <a:rPr lang="en-US" sz="1600" b="1" dirty="0"/>
              <a:t>Our MISSION</a:t>
            </a:r>
          </a:p>
          <a:p>
            <a:pPr>
              <a:lnSpc>
                <a:spcPct val="90000"/>
              </a:lnSpc>
            </a:pPr>
            <a:r>
              <a:rPr lang="en-US" sz="1600" b="1" dirty="0"/>
              <a:t>Provide for the education needs of the village of </a:t>
            </a:r>
            <a:r>
              <a:rPr lang="en-US" sz="1600" b="1" dirty="0" err="1"/>
              <a:t>Lwamalenge</a:t>
            </a:r>
            <a:r>
              <a:rPr lang="en-US" sz="1600" b="1" dirty="0"/>
              <a:t> and surrounding areas</a:t>
            </a:r>
            <a:endParaRPr lang="en-US" sz="1600" dirty="0"/>
          </a:p>
          <a:p>
            <a:pPr marL="45720" indent="0">
              <a:lnSpc>
                <a:spcPct val="90000"/>
              </a:lnSpc>
              <a:buNone/>
            </a:pPr>
            <a:endParaRPr lang="en-US" sz="1600" b="1" dirty="0"/>
          </a:p>
          <a:p>
            <a:pPr marL="45720" indent="0">
              <a:lnSpc>
                <a:spcPct val="90000"/>
              </a:lnSpc>
              <a:buNone/>
            </a:pPr>
            <a:r>
              <a:rPr lang="en-US" sz="1600" b="1" dirty="0"/>
              <a:t>Our GOALS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Build fouer additionaclassrolooms</a:t>
            </a:r>
            <a:endParaRPr lang="zh-CN" altLang="en-US"/>
          </a:p>
          <a:p>
            <a:pPr>
              <a:lnSpc>
                <a:spcPct val="90000"/>
              </a:lnSpc>
            </a:pPr>
            <a:r>
              <a:rPr lang="en-US" sz="1600" dirty="0"/>
              <a:t>Build an assembly hall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Employ additional certified teachers 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Purchase motorcycle in order to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 facilitate meetings with parents and community leaders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  make necessary purchases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 provide for emergencies 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Purchase tables, desks and chairs for classrooms</a:t>
            </a:r>
          </a:p>
          <a:p>
            <a:pPr>
              <a:lnSpc>
                <a:spcPct val="90000"/>
              </a:lnSpc>
            </a:pPr>
            <a:endParaRPr lang="en-US" sz="1300" dirty="0"/>
          </a:p>
          <a:p>
            <a:pPr>
              <a:lnSpc>
                <a:spcPct val="90000"/>
              </a:lnSpc>
            </a:pPr>
            <a:endParaRPr lang="nl-NL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692" name="Rectangle 17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93" name="Titel 1"/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r>
              <a:rPr lang="nl-NL" b="1"/>
              <a:t>Our School’s </a:t>
            </a:r>
            <a:br>
              <a:rPr lang="nl-NL" b="1"/>
            </a:br>
            <a:r>
              <a:rPr lang="nl-NL" b="1"/>
              <a:t>Objectives </a:t>
            </a:r>
            <a:endParaRPr lang="nl-NL" b="1" dirty="0"/>
          </a:p>
        </p:txBody>
      </p:sp>
      <p:sp>
        <p:nvSpPr>
          <p:cNvPr id="1048694" name="Rectangle 17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8695" name="Tijdelijke aanduiding voor inhoud 2"/>
          <p:cNvSpPr>
            <a:spLocks noGrp="1"/>
          </p:cNvSpPr>
          <p:nvPr>
            <p:ph idx="1"/>
          </p:nvPr>
        </p:nvSpPr>
        <p:spPr>
          <a:xfrm>
            <a:off x="649225" y="2133600"/>
            <a:ext cx="5122652" cy="375925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Provide a classroom atmosphere that facilitates learning</a:t>
            </a:r>
          </a:p>
          <a:p>
            <a:pPr>
              <a:lnSpc>
                <a:spcPct val="90000"/>
              </a:lnSpc>
            </a:pPr>
            <a:r>
              <a:rPr lang="en-US" dirty="0"/>
              <a:t>Provide certified teachers </a:t>
            </a:r>
          </a:p>
          <a:p>
            <a:pPr>
              <a:lnSpc>
                <a:spcPct val="90000"/>
              </a:lnSpc>
            </a:pPr>
            <a:r>
              <a:rPr lang="en-US" dirty="0"/>
              <a:t>Provide meals for children that cannot afford to bring their own food</a:t>
            </a:r>
          </a:p>
          <a:p>
            <a:pPr>
              <a:lnSpc>
                <a:spcPct val="90000"/>
              </a:lnSpc>
            </a:pPr>
            <a:r>
              <a:rPr lang="en-US" dirty="0"/>
              <a:t>Provide for the needs of the students that are unable to return home on school breaks and weekends</a:t>
            </a:r>
          </a:p>
          <a:p>
            <a:pPr>
              <a:lnSpc>
                <a:spcPct val="90000"/>
              </a:lnSpc>
            </a:pPr>
            <a:r>
              <a:rPr lang="en-US" dirty="0"/>
              <a:t>Instill a sense of hope and purpose for every child; </a:t>
            </a:r>
            <a:r>
              <a:rPr lang="en-US" b="1" i="1" dirty="0"/>
              <a:t>every child is a valuable and important part of our community. 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nl-NL" dirty="0"/>
          </a:p>
        </p:txBody>
      </p:sp>
      <p:pic>
        <p:nvPicPr>
          <p:cNvPr id="2097159" name="Picture 2" descr="Image may contain: 3 people, people smiling, people standing and outdoor"/>
          <p:cNvPicPr>
            <a:picLocks noChangeAspect="1" noChangeArrowheads="1"/>
          </p:cNvPicPr>
          <p:nvPr/>
        </p:nvPicPr>
        <p:blipFill>
          <a:blip r:embed="rId2"/>
          <a:srcRect l="10108" r="10108"/>
          <a:stretch>
            <a:fillRect/>
          </a:stretch>
        </p:blipFill>
        <p:spPr bwMode="auto">
          <a:xfrm>
            <a:off x="6091916" y="1735709"/>
            <a:ext cx="5451627" cy="3066540"/>
          </a:xfrm>
          <a:prstGeom prst="rect">
            <a:avLst/>
          </a:prstGeom>
          <a:noFill/>
        </p:spPr>
      </p:pic>
      <p:sp>
        <p:nvSpPr>
          <p:cNvPr id="1048696" name="Freeform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97" name="Rectangle 3"/>
          <p:cNvSpPr/>
          <p:nvPr/>
        </p:nvSpPr>
        <p:spPr>
          <a:xfrm>
            <a:off x="6813013" y="4973743"/>
            <a:ext cx="3654048" cy="358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Glorious Primary &amp; Nursery School 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133"/>
          <p:cNvGrpSpPr>
            <a:grpSpLocks noGrp="1" noRot="1" noChangeAspect="1" noMove="1" noResize="1"/>
          </p:cNvGrpSpPr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48698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99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00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01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02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03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04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05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06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07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08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09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147"/>
          <p:cNvGrpSpPr>
            <a:grpSpLocks noGrp="1" noRot="1" noChangeAspect="1" noMove="1" noResize="1"/>
          </p:cNvGrpSpPr>
          <p:nvPr/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048710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1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1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1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1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1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1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1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1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1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2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2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8722" name="Rectangle 16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8723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1048724" name="Rectangle 16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167"/>
          <p:cNvGrpSpPr>
            <a:grpSpLocks noGrp="1" noRot="1" noChangeAspect="1" noMove="1" noResize="1"/>
          </p:cNvGrpSpPr>
          <p:nvPr/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48725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26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27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28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29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30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31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32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33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34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35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36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8737" name="Titel 1"/>
          <p:cNvSpPr>
            <a:spLocks noGrp="1"/>
          </p:cNvSpPr>
          <p:nvPr>
            <p:ph type="title"/>
          </p:nvPr>
        </p:nvSpPr>
        <p:spPr>
          <a:xfrm>
            <a:off x="2589213" y="4529540"/>
            <a:ext cx="8915399" cy="116242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/>
              <a:t>Lwamalenge Village, in the District of Bukomansimbi, Central UGANDA</a:t>
            </a:r>
          </a:p>
        </p:txBody>
      </p:sp>
      <p:grpSp>
        <p:nvGrpSpPr>
          <p:cNvPr id="54" name="Group 181"/>
          <p:cNvGrpSpPr>
            <a:grpSpLocks noGrp="1" noRot="1" noChangeAspect="1" noMove="1" noResize="1"/>
          </p:cNvGrpSpPr>
          <p:nvPr/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048738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39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40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41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42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43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44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45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46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47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48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749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8750" name="Rectangle 27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097160" name="Afbeelding 6"/>
          <p:cNvPicPr>
            <a:picLocks noChangeAspect="1"/>
          </p:cNvPicPr>
          <p:nvPr/>
        </p:nvPicPr>
        <p:blipFill rotWithShape="1">
          <a:blip r:embed="rId2"/>
          <a:srcRect t="4089" r="-1" b="1014"/>
          <a:stretch>
            <a:fillRect/>
          </a:stretch>
        </p:blipFill>
        <p:spPr>
          <a:xfrm>
            <a:off x="7017184" y="883592"/>
            <a:ext cx="4530597" cy="3342749"/>
          </a:xfrm>
          <a:prstGeom prst="rect">
            <a:avLst/>
          </a:prstGeom>
        </p:spPr>
      </p:pic>
      <p:pic>
        <p:nvPicPr>
          <p:cNvPr id="2097161" name="Picture 5"/>
          <p:cNvPicPr>
            <a:picLocks noChangeAspect="1"/>
          </p:cNvPicPr>
          <p:nvPr/>
        </p:nvPicPr>
        <p:blipFill rotWithShape="1">
          <a:blip r:embed="rId3"/>
          <a:srcRect l="31133" t="10795" r="3304" b="5441"/>
          <a:stretch>
            <a:fillRect/>
          </a:stretch>
        </p:blipFill>
        <p:spPr>
          <a:xfrm>
            <a:off x="2245086" y="883592"/>
            <a:ext cx="4651390" cy="3342749"/>
          </a:xfrm>
          <a:prstGeom prst="rect">
            <a:avLst/>
          </a:prstGeom>
        </p:spPr>
      </p:pic>
      <p:sp>
        <p:nvSpPr>
          <p:cNvPr id="1048751" name="Freeform 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0" y="4753578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2" name="Titel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4790008" cy="1280890"/>
          </a:xfrm>
        </p:spPr>
        <p:txBody>
          <a:bodyPr>
            <a:normAutofit/>
          </a:bodyPr>
          <a:lstStyle/>
          <a:p>
            <a:r>
              <a:rPr lang="nl-NL" dirty="0"/>
              <a:t>Project activities</a:t>
            </a:r>
          </a:p>
        </p:txBody>
      </p:sp>
      <p:sp>
        <p:nvSpPr>
          <p:cNvPr id="1048753" name="Tijdelijke aanduiding voor inhoud 2"/>
          <p:cNvSpPr>
            <a:spLocks noGrp="1"/>
          </p:cNvSpPr>
          <p:nvPr>
            <p:ph idx="1"/>
          </p:nvPr>
        </p:nvSpPr>
        <p:spPr>
          <a:xfrm>
            <a:off x="2589213" y="2040467"/>
            <a:ext cx="4802188" cy="3870755"/>
          </a:xfrm>
        </p:spPr>
        <p:txBody>
          <a:bodyPr>
            <a:normAutofit/>
          </a:bodyPr>
          <a:lstStyle/>
          <a:p>
            <a:r>
              <a:rPr lang="en-US" dirty="0"/>
              <a:t>Each class learns required subjects appropriate for their level in addition to developmental and social skills</a:t>
            </a:r>
          </a:p>
          <a:p>
            <a:r>
              <a:rPr lang="en-US" dirty="0"/>
              <a:t>Classes also engage in sports such as soccer, football and netball  as well as field trips</a:t>
            </a:r>
          </a:p>
          <a:p>
            <a:r>
              <a:rPr lang="en-US" dirty="0"/>
              <a:t> Additional elective subjects are being added to provide cultural and trade skills which further enrich the lives of each child </a:t>
            </a:r>
          </a:p>
          <a:p>
            <a:r>
              <a:rPr lang="en-US" dirty="0"/>
              <a:t> Students enjoy mealtimes together and with their teachers</a:t>
            </a:r>
          </a:p>
          <a:p>
            <a:endParaRPr lang="en-US" dirty="0"/>
          </a:p>
          <a:p>
            <a:endParaRPr lang="nl-NL" dirty="0"/>
          </a:p>
        </p:txBody>
      </p:sp>
      <p:pic>
        <p:nvPicPr>
          <p:cNvPr id="2097162" name="Picture 4" descr="Image may contain: 9 people, people standing, child, grass, outdoor and nature"/>
          <p:cNvPicPr>
            <a:picLocks noChangeAspect="1" noChangeArrowheads="1"/>
          </p:cNvPicPr>
          <p:nvPr/>
        </p:nvPicPr>
        <p:blipFill rotWithShape="1">
          <a:blip r:embed="rId2"/>
          <a:srcRect l="10314" r="9004"/>
          <a:stretch>
            <a:fillRect/>
          </a:stretch>
        </p:blipFill>
        <p:spPr bwMode="auto">
          <a:xfrm>
            <a:off x="7736146" y="624111"/>
            <a:ext cx="3768466" cy="2627322"/>
          </a:xfrm>
          <a:prstGeom prst="rect">
            <a:avLst/>
          </a:prstGeom>
          <a:noFill/>
        </p:spPr>
      </p:pic>
      <p:pic>
        <p:nvPicPr>
          <p:cNvPr id="2097163" name="Picture 2" descr="Image may contain: 13 people, people smiling, crowd and outdoor"/>
          <p:cNvPicPr>
            <a:picLocks noChangeAspect="1" noChangeArrowheads="1"/>
          </p:cNvPicPr>
          <p:nvPr/>
        </p:nvPicPr>
        <p:blipFill rotWithShape="1">
          <a:blip r:embed="rId3"/>
          <a:srcRect l="9803" r="9803"/>
          <a:stretch>
            <a:fillRect/>
          </a:stretch>
        </p:blipFill>
        <p:spPr bwMode="auto">
          <a:xfrm>
            <a:off x="7736146" y="3416024"/>
            <a:ext cx="3768466" cy="2627323"/>
          </a:xfrm>
          <a:prstGeom prst="rect">
            <a:avLst/>
          </a:prstGeom>
          <a:noFill/>
        </p:spPr>
      </p:pic>
      <p:sp>
        <p:nvSpPr>
          <p:cNvPr id="1048754" name="Rectangle 3"/>
          <p:cNvSpPr/>
          <p:nvPr/>
        </p:nvSpPr>
        <p:spPr>
          <a:xfrm>
            <a:off x="3162137" y="1264555"/>
            <a:ext cx="4790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Of Glorious Primary &amp; Nursery School 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728</Words>
  <Application>Microsoft Office PowerPoint</Application>
  <PresentationFormat>Breedbeeld</PresentationFormat>
  <Paragraphs>99</Paragraphs>
  <Slides>12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8" baseType="lpstr">
      <vt:lpstr>Malgun Gothic Semilight</vt:lpstr>
      <vt:lpstr>Arial</vt:lpstr>
      <vt:lpstr>Calibri</vt:lpstr>
      <vt:lpstr>Century Gothic</vt:lpstr>
      <vt:lpstr>Wingdings 3</vt:lpstr>
      <vt:lpstr>Wisp</vt:lpstr>
      <vt:lpstr>Building Hope, Changing lives </vt:lpstr>
      <vt:lpstr>Humble Beginnings….   Our Story</vt:lpstr>
      <vt:lpstr>Our Vision is Glorious!</vt:lpstr>
      <vt:lpstr>As Our School Grows     Our Needs also Increase</vt:lpstr>
      <vt:lpstr>Glorious Primary and Nursery School Continues to grow every term!</vt:lpstr>
      <vt:lpstr>Mission &amp; Goals</vt:lpstr>
      <vt:lpstr>Our School’s  Objectives </vt:lpstr>
      <vt:lpstr>Lwamalenge Village, in the District of Bukomansimbi, Central UGANDA</vt:lpstr>
      <vt:lpstr>Project activities</vt:lpstr>
      <vt:lpstr>     Current Goals &amp; Budget to start</vt:lpstr>
      <vt:lpstr>Realised and implemented  from February 2016 through september 2023    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Hope, Changing lives</dc:title>
  <dc:creator>Jingo James</dc:creator>
  <cp:lastModifiedBy>Robert Logtenberg</cp:lastModifiedBy>
  <cp:revision>1</cp:revision>
  <dcterms:created xsi:type="dcterms:W3CDTF">2018-12-23T19:47:00Z</dcterms:created>
  <dcterms:modified xsi:type="dcterms:W3CDTF">2023-11-27T19:17:51Z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922bac8f640d4de6971681fcdeed9ca4</vt:lpwstr>
  </property>
</Properties>
</file>