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5"/>
  </p:notesMasterIdLst>
  <p:sldIdLst>
    <p:sldId id="257" r:id="rId2"/>
    <p:sldId id="258" r:id="rId3"/>
    <p:sldId id="259" r:id="rId4"/>
    <p:sldId id="260" r:id="rId5"/>
    <p:sldId id="261" r:id="rId6"/>
    <p:sldId id="262" r:id="rId7"/>
    <p:sldId id="263" r:id="rId8"/>
    <p:sldId id="268" r:id="rId9"/>
    <p:sldId id="264" r:id="rId10"/>
    <p:sldId id="267" r:id="rId11"/>
    <p:sldId id="270" r:id="rId12"/>
    <p:sldId id="266" r:id="rId13"/>
    <p:sldId id="269"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22" d="100"/>
          <a:sy n="122" d="100"/>
        </p:scale>
        <p:origin x="232"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8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104868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409F5-623F-4993-A77E-3CB95AC6ABBF}" type="datetimeFigureOut">
              <a:rPr lang="nl-NL" smtClean="0"/>
              <a:t>03-01-19</a:t>
            </a:fld>
            <a:endParaRPr lang="nl-NL"/>
          </a:p>
        </p:txBody>
      </p:sp>
      <p:sp>
        <p:nvSpPr>
          <p:cNvPr id="104868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104868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4868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104868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47DDF-C0F4-42D7-AD5F-6DFCE878AB8A}" type="slidenum">
              <a:rPr lang="nl-NL" smtClean="0"/>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jdelijke aanduiding voor dia-afbeelding 1"/>
          <p:cNvSpPr>
            <a:spLocks noGrp="1" noRot="1" noChangeAspect="1"/>
          </p:cNvSpPr>
          <p:nvPr>
            <p:ph type="sldImg"/>
          </p:nvPr>
        </p:nvSpPr>
        <p:spPr/>
      </p:sp>
      <p:sp>
        <p:nvSpPr>
          <p:cNvPr id="1048626" name="Tijdelijke aanduiding voor notities 2"/>
          <p:cNvSpPr>
            <a:spLocks noGrp="1"/>
          </p:cNvSpPr>
          <p:nvPr>
            <p:ph type="body" idx="1"/>
          </p:nvPr>
        </p:nvSpPr>
        <p:spPr/>
        <p:txBody>
          <a:bodyPr/>
          <a:lstStyle/>
          <a:p>
            <a:endParaRPr lang="nl-NL"/>
          </a:p>
        </p:txBody>
      </p:sp>
      <p:sp>
        <p:nvSpPr>
          <p:cNvPr id="1048627" name="Tijdelijke aanduiding voor dianummer 3"/>
          <p:cNvSpPr>
            <a:spLocks noGrp="1"/>
          </p:cNvSpPr>
          <p:nvPr>
            <p:ph type="sldNum" sz="quarter" idx="10"/>
          </p:nvPr>
        </p:nvSpPr>
        <p:spPr/>
        <p:txBody>
          <a:bodyPr/>
          <a:lstStyle/>
          <a:p>
            <a:fld id="{44847DDF-C0F4-42D7-AD5F-6DFCE878AB8A}" type="slidenum">
              <a:rPr lang="nl-NL" smtClean="0"/>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jdelijke aanduiding voor dia-afbeelding 1"/>
          <p:cNvSpPr>
            <a:spLocks noGrp="1" noRot="1" noChangeAspect="1"/>
          </p:cNvSpPr>
          <p:nvPr>
            <p:ph type="sldImg"/>
          </p:nvPr>
        </p:nvSpPr>
        <p:spPr/>
      </p:sp>
      <p:sp>
        <p:nvSpPr>
          <p:cNvPr id="1048612" name="Tijdelijke aanduiding voor notities 2"/>
          <p:cNvSpPr>
            <a:spLocks noGrp="1"/>
          </p:cNvSpPr>
          <p:nvPr>
            <p:ph type="body" idx="1"/>
          </p:nvPr>
        </p:nvSpPr>
        <p:spPr/>
        <p:txBody>
          <a:bodyPr/>
          <a:lstStyle/>
          <a:p>
            <a:endParaRPr lang="nl-NL"/>
          </a:p>
        </p:txBody>
      </p:sp>
      <p:sp>
        <p:nvSpPr>
          <p:cNvPr id="1048613" name="Tijdelijke aanduiding voor dianummer 3"/>
          <p:cNvSpPr>
            <a:spLocks noGrp="1"/>
          </p:cNvSpPr>
          <p:nvPr>
            <p:ph type="sldNum" sz="quarter" idx="10"/>
          </p:nvPr>
        </p:nvSpPr>
        <p:spPr/>
        <p:txBody>
          <a:bodyPr/>
          <a:lstStyle/>
          <a:p>
            <a:fld id="{44847DDF-C0F4-42D7-AD5F-6DFCE878AB8A}" type="slidenum">
              <a:rPr lang="nl-NL" smtClean="0"/>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C7F356E-D4D6-4DC1-95E9-93C54C4A2A47}" type="datetime1">
              <a:rPr lang="en-US" smtClean="0"/>
              <a:t>1/3/19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www.inspirechildren.net</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‹nr.›</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33637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F356E-D4D6-4DC1-95E9-93C54C4A2A47}" type="datetime1">
              <a:rPr lang="en-US" smtClean="0"/>
              <a:t>1/3/19</a:t>
            </a:fld>
            <a:endParaRPr lang="en-US" dirty="0"/>
          </a:p>
        </p:txBody>
      </p:sp>
      <p:sp>
        <p:nvSpPr>
          <p:cNvPr id="5" name="Footer Placeholder 4"/>
          <p:cNvSpPr>
            <a:spLocks noGrp="1"/>
          </p:cNvSpPr>
          <p:nvPr>
            <p:ph type="ftr" sz="quarter" idx="11"/>
          </p:nvPr>
        </p:nvSpPr>
        <p:spPr/>
        <p:txBody>
          <a:bodyPr/>
          <a:lstStyle/>
          <a:p>
            <a:r>
              <a:rPr lang="en-US"/>
              <a:t>www.inspirechildren.net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8062792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F356E-D4D6-4DC1-95E9-93C54C4A2A47}" type="datetime1">
              <a:rPr lang="en-US" smtClean="0"/>
              <a:t>1/3/19</a:t>
            </a:fld>
            <a:endParaRPr lang="en-US" dirty="0"/>
          </a:p>
        </p:txBody>
      </p:sp>
      <p:sp>
        <p:nvSpPr>
          <p:cNvPr id="5" name="Footer Placeholder 4"/>
          <p:cNvSpPr>
            <a:spLocks noGrp="1"/>
          </p:cNvSpPr>
          <p:nvPr>
            <p:ph type="ftr" sz="quarter" idx="11"/>
          </p:nvPr>
        </p:nvSpPr>
        <p:spPr/>
        <p:txBody>
          <a:bodyPr/>
          <a:lstStyle/>
          <a:p>
            <a:r>
              <a:rPr lang="en-US"/>
              <a:t>www.inspirechildren.net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80209935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F356E-D4D6-4DC1-95E9-93C54C4A2A47}" type="datetime1">
              <a:rPr lang="en-US" smtClean="0"/>
              <a:t>1/3/19</a:t>
            </a:fld>
            <a:endParaRPr lang="en-US" dirty="0"/>
          </a:p>
        </p:txBody>
      </p:sp>
      <p:sp>
        <p:nvSpPr>
          <p:cNvPr id="5" name="Footer Placeholder 4"/>
          <p:cNvSpPr>
            <a:spLocks noGrp="1"/>
          </p:cNvSpPr>
          <p:nvPr>
            <p:ph type="ftr" sz="quarter" idx="11"/>
          </p:nvPr>
        </p:nvSpPr>
        <p:spPr/>
        <p:txBody>
          <a:bodyPr/>
          <a:lstStyle/>
          <a:p>
            <a:r>
              <a:rPr lang="en-US"/>
              <a:t>www.inspirechildren.net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58215477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F356E-D4D6-4DC1-95E9-93C54C4A2A47}" type="datetime1">
              <a:rPr lang="en-US" smtClean="0"/>
              <a:t>1/3/19</a:t>
            </a:fld>
            <a:endParaRPr lang="en-US" dirty="0"/>
          </a:p>
        </p:txBody>
      </p:sp>
      <p:sp>
        <p:nvSpPr>
          <p:cNvPr id="5" name="Footer Placeholder 4"/>
          <p:cNvSpPr>
            <a:spLocks noGrp="1"/>
          </p:cNvSpPr>
          <p:nvPr>
            <p:ph type="ftr" sz="quarter" idx="11"/>
          </p:nvPr>
        </p:nvSpPr>
        <p:spPr/>
        <p:txBody>
          <a:bodyPr/>
          <a:lstStyle/>
          <a:p>
            <a:r>
              <a:rPr lang="en-US"/>
              <a:t>www.inspirechildren.net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41870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F356E-D4D6-4DC1-95E9-93C54C4A2A47}" type="datetime1">
              <a:rPr lang="en-US" smtClean="0"/>
              <a:t>1/3/19</a:t>
            </a:fld>
            <a:endParaRPr lang="en-US" dirty="0"/>
          </a:p>
        </p:txBody>
      </p:sp>
      <p:sp>
        <p:nvSpPr>
          <p:cNvPr id="6" name="Footer Placeholder 5"/>
          <p:cNvSpPr>
            <a:spLocks noGrp="1"/>
          </p:cNvSpPr>
          <p:nvPr>
            <p:ph type="ftr" sz="quarter" idx="11"/>
          </p:nvPr>
        </p:nvSpPr>
        <p:spPr/>
        <p:txBody>
          <a:bodyPr/>
          <a:lstStyle/>
          <a:p>
            <a:r>
              <a:rPr lang="en-US"/>
              <a:t>www.inspirechildren.net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19888469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7F356E-D4D6-4DC1-95E9-93C54C4A2A47}" type="datetime1">
              <a:rPr lang="en-US" smtClean="0"/>
              <a:t>1/3/19</a:t>
            </a:fld>
            <a:endParaRPr lang="en-US" dirty="0"/>
          </a:p>
        </p:txBody>
      </p:sp>
      <p:sp>
        <p:nvSpPr>
          <p:cNvPr id="8" name="Footer Placeholder 7"/>
          <p:cNvSpPr>
            <a:spLocks noGrp="1"/>
          </p:cNvSpPr>
          <p:nvPr>
            <p:ph type="ftr" sz="quarter" idx="11"/>
          </p:nvPr>
        </p:nvSpPr>
        <p:spPr/>
        <p:txBody>
          <a:bodyPr/>
          <a:lstStyle/>
          <a:p>
            <a:r>
              <a:rPr lang="en-US"/>
              <a:t>www.inspirechildren.net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65981528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7F356E-D4D6-4DC1-95E9-93C54C4A2A47}" type="datetime1">
              <a:rPr lang="en-US" smtClean="0"/>
              <a:t>1/3/19</a:t>
            </a:fld>
            <a:endParaRPr lang="en-US" dirty="0"/>
          </a:p>
        </p:txBody>
      </p:sp>
      <p:sp>
        <p:nvSpPr>
          <p:cNvPr id="4" name="Footer Placeholder 3"/>
          <p:cNvSpPr>
            <a:spLocks noGrp="1"/>
          </p:cNvSpPr>
          <p:nvPr>
            <p:ph type="ftr" sz="quarter" idx="11"/>
          </p:nvPr>
        </p:nvSpPr>
        <p:spPr/>
        <p:txBody>
          <a:bodyPr/>
          <a:lstStyle/>
          <a:p>
            <a:r>
              <a:rPr lang="en-US"/>
              <a:t>www.inspirechildren.net</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92849336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F356E-D4D6-4DC1-95E9-93C54C4A2A47}" type="datetime1">
              <a:rPr lang="en-US" smtClean="0"/>
              <a:t>1/3/19</a:t>
            </a:fld>
            <a:endParaRPr lang="en-US" dirty="0"/>
          </a:p>
        </p:txBody>
      </p:sp>
      <p:sp>
        <p:nvSpPr>
          <p:cNvPr id="3" name="Footer Placeholder 2"/>
          <p:cNvSpPr>
            <a:spLocks noGrp="1"/>
          </p:cNvSpPr>
          <p:nvPr>
            <p:ph type="ftr" sz="quarter" idx="11"/>
          </p:nvPr>
        </p:nvSpPr>
        <p:spPr/>
        <p:txBody>
          <a:bodyPr/>
          <a:lstStyle/>
          <a:p>
            <a:r>
              <a:rPr lang="en-US"/>
              <a:t>www.inspirechildren.net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5724071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7F356E-D4D6-4DC1-95E9-93C54C4A2A47}" type="datetime1">
              <a:rPr lang="en-US" smtClean="0"/>
              <a:t>1/3/19</a:t>
            </a:fld>
            <a:endParaRPr lang="en-US" dirty="0"/>
          </a:p>
        </p:txBody>
      </p:sp>
      <p:sp>
        <p:nvSpPr>
          <p:cNvPr id="6" name="Footer Placeholder 5"/>
          <p:cNvSpPr>
            <a:spLocks noGrp="1"/>
          </p:cNvSpPr>
          <p:nvPr>
            <p:ph type="ftr" sz="quarter" idx="11"/>
          </p:nvPr>
        </p:nvSpPr>
        <p:spPr/>
        <p:txBody>
          <a:bodyPr/>
          <a:lstStyle/>
          <a:p>
            <a:r>
              <a:rPr lang="en-US"/>
              <a:t>www.inspirechildren.net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75007519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7F356E-D4D6-4DC1-95E9-93C54C4A2A47}" type="datetime1">
              <a:rPr lang="en-US" smtClean="0"/>
              <a:t>1/3/19</a:t>
            </a:fld>
            <a:endParaRPr lang="en-US" dirty="0"/>
          </a:p>
        </p:txBody>
      </p:sp>
      <p:sp>
        <p:nvSpPr>
          <p:cNvPr id="6" name="Footer Placeholder 5"/>
          <p:cNvSpPr>
            <a:spLocks noGrp="1"/>
          </p:cNvSpPr>
          <p:nvPr>
            <p:ph type="ftr" sz="quarter" idx="11"/>
          </p:nvPr>
        </p:nvSpPr>
        <p:spPr/>
        <p:txBody>
          <a:bodyPr/>
          <a:lstStyle/>
          <a:p>
            <a:r>
              <a:rPr lang="en-US"/>
              <a:t>www.inspirechildren.net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08300479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7F356E-D4D6-4DC1-95E9-93C54C4A2A47}" type="datetime1">
              <a:rPr lang="en-US" smtClean="0"/>
              <a:t>1/3/19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www.inspirechildren.net</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865233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image" Target="../media/image1.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xml"/><Relationship Id="rId7" Type="http://schemas.openxmlformats.org/officeDocument/2006/relationships/image" Target="../media/image3.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xml"/><Relationship Id="rId7" Type="http://schemas.openxmlformats.org/officeDocument/2006/relationships/image" Target="../media/image7.jpe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2.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1.xml"/><Relationship Id="rId7" Type="http://schemas.openxmlformats.org/officeDocument/2006/relationships/image" Target="../media/image3.jpe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2.xml"/><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8B57F3-1F23-43ED-B1EE-503AFD17AE77}"/>
              </a:ext>
            </a:extLst>
          </p:cNvPr>
          <p:cNvGraphicFramePr>
            <a:graphicFrameLocks noChangeAspect="1"/>
          </p:cNvGraphicFramePr>
          <p:nvPr>
            <p:custDataLst>
              <p:tags r:id="rId2"/>
            </p:custDataLst>
            <p:extLst>
              <p:ext uri="{D42A27DB-BD31-4B8C-83A1-F6EECF244321}">
                <p14:modId xmlns:p14="http://schemas.microsoft.com/office/powerpoint/2010/main" val="3711876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6" imgW="395" imgH="396" progId="TCLayout.ActiveDocument.1">
                  <p:embed/>
                </p:oleObj>
              </mc:Choice>
              <mc:Fallback>
                <p:oleObj name="think-cell Slide" r:id="rId6" imgW="395" imgH="396" progId="TCLayout.ActiveDocument.1">
                  <p:embed/>
                  <p:pic>
                    <p:nvPicPr>
                      <p:cNvPr id="3" name="Object 2" hidden="1">
                        <a:extLst>
                          <a:ext uri="{FF2B5EF4-FFF2-40B4-BE49-F238E27FC236}">
                            <a16:creationId xmlns:a16="http://schemas.microsoft.com/office/drawing/2014/main" id="{528B57F3-1F23-43ED-B1EE-503AFD17AE7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45E3ED1-A2CB-41B4-9F85-0B3F9C50ABC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spcBef>
                <a:spcPct val="0"/>
              </a:spcBef>
              <a:spcAft>
                <a:spcPct val="0"/>
              </a:spcAft>
            </a:pPr>
            <a:endParaRPr lang="en-US" sz="72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gun Gothic Semilight" panose="020B0502040204020203" pitchFamily="34" charset="-128"/>
            </a:endParaRPr>
          </a:p>
        </p:txBody>
      </p:sp>
      <p:sp>
        <p:nvSpPr>
          <p:cNvPr id="1048622" name="Titel 1"/>
          <p:cNvSpPr>
            <a:spLocks noGrp="1"/>
          </p:cNvSpPr>
          <p:nvPr>
            <p:ph type="ctrTitle"/>
          </p:nvPr>
        </p:nvSpPr>
        <p:spPr>
          <a:xfrm>
            <a:off x="1138855" y="452388"/>
            <a:ext cx="9966960" cy="2504300"/>
          </a:xfrm>
          <a:noFill/>
          <a:ln>
            <a:noFill/>
            <a:prstDash val="solid"/>
          </a:ln>
        </p:spPr>
        <p:txBody>
          <a:bodyPr/>
          <a:lstStyle/>
          <a:p>
            <a:r>
              <a:rPr lang="en-US" dirty="0" err="1">
                <a:latin typeface="Malgun Gothic Semilight" panose="020B0502040204020203" pitchFamily="34" charset="-128"/>
                <a:ea typeface="Malgun Gothic Semilight" panose="020B0502040204020203" pitchFamily="34" charset="-128"/>
                <a:cs typeface="Malgun Gothic Semilight" panose="020B0502040204020203" pitchFamily="34" charset="-128"/>
              </a:rPr>
              <a:t>Children's solution ministries</a:t>
            </a:r>
            <a:r>
              <a:rPr lang="nl-NL" dirty="0"/>
              <a:t>	</a:t>
            </a:r>
          </a:p>
        </p:txBody>
      </p:sp>
      <p:sp>
        <p:nvSpPr>
          <p:cNvPr id="1048623" name="Ondertitel 2"/>
          <p:cNvSpPr>
            <a:spLocks noGrp="1"/>
          </p:cNvSpPr>
          <p:nvPr>
            <p:ph type="subTitle" idx="1"/>
          </p:nvPr>
        </p:nvSpPr>
        <p:spPr>
          <a:xfrm>
            <a:off x="1902034" y="4014278"/>
            <a:ext cx="8767860" cy="1388165"/>
          </a:xfrm>
          <a:noFill/>
        </p:spPr>
        <p:txBody>
          <a:bodyPr/>
          <a:lstStyle/>
          <a:p>
            <a:r>
              <a:rPr lang="en-US" sz="3200" i="1" dirty="0" err="1"/>
              <a:t>"Enabling the future of vulnerable children "</a:t>
            </a:r>
            <a:endParaRPr lang="nl-NL" sz="3200" i="1" dirty="0"/>
          </a:p>
          <a:p>
            <a:r>
              <a:rPr lang="en-US" sz="3200" i="1" dirty="0"/>
              <a:t>Harriet Nayiga and Richard Rukundo</a:t>
            </a:r>
            <a:endParaRPr lang="nl-NL" sz="3200" i="1" dirty="0"/>
          </a:p>
        </p:txBody>
      </p:sp>
      <p:pic>
        <p:nvPicPr>
          <p:cNvPr id="2097165" name="Afbeelding 3"/>
          <p:cNvPicPr>
            <a:picLocks noChangeAspect="1"/>
          </p:cNvPicPr>
          <p:nvPr/>
        </p:nvPicPr>
        <p:blipFill>
          <a:blip r:embed="rId8"/>
          <a:srcRect t="27111" b="27111"/>
          <a:stretch>
            <a:fillRect/>
          </a:stretch>
        </p:blipFill>
        <p:spPr>
          <a:xfrm>
            <a:off x="4198518" y="5188017"/>
            <a:ext cx="4079057" cy="1400476"/>
          </a:xfrm>
          <a:prstGeom prst="rect">
            <a:avLst/>
          </a:prstGeom>
        </p:spPr>
      </p:pic>
      <p:pic>
        <p:nvPicPr>
          <p:cNvPr id="2097166" name="Afbeelding 5"/>
          <p:cNvPicPr>
            <a:picLocks noChangeAspect="1"/>
          </p:cNvPicPr>
          <p:nvPr/>
        </p:nvPicPr>
        <p:blipFill>
          <a:blip r:embed="rId9"/>
          <a:srcRect t="19466" b="19466"/>
          <a:stretch>
            <a:fillRect/>
          </a:stretch>
        </p:blipFill>
        <p:spPr>
          <a:xfrm>
            <a:off x="567655" y="5487817"/>
            <a:ext cx="1504163" cy="918573"/>
          </a:xfrm>
          <a:prstGeom prst="rect">
            <a:avLst/>
          </a:prstGeom>
          <a:solidFill>
            <a:schemeClr val="bg1"/>
          </a:solidFill>
        </p:spPr>
      </p:pic>
      <p:sp>
        <p:nvSpPr>
          <p:cNvPr id="9" name="Tijdelijke aanduiding voor voettekst 4">
            <a:extLst>
              <a:ext uri="{FF2B5EF4-FFF2-40B4-BE49-F238E27FC236}">
                <a16:creationId xmlns:a16="http://schemas.microsoft.com/office/drawing/2014/main" id="{04BA2F54-9967-4D0B-B519-DFDE34BEDB27}"/>
              </a:ext>
            </a:extLst>
          </p:cNvPr>
          <p:cNvSpPr txBox="1">
            <a:spLocks/>
          </p:cNvSpPr>
          <p:nvPr/>
        </p:nvSpPr>
        <p:spPr>
          <a:xfrm>
            <a:off x="7895505" y="6214202"/>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a:extLst>
              <a:ext uri="{FF2B5EF4-FFF2-40B4-BE49-F238E27FC236}">
                <a16:creationId xmlns:a16="http://schemas.microsoft.com/office/drawing/2014/main" id="{618AEAB8-4C8E-4B09-8A54-81538C4799E3}"/>
              </a:ext>
            </a:extLst>
          </p:cNvPr>
          <p:cNvSpPr txBox="1">
            <a:spLocks/>
          </p:cNvSpPr>
          <p:nvPr/>
        </p:nvSpPr>
        <p:spPr>
          <a:xfrm>
            <a:off x="4054414" y="6272533"/>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sp>
        <p:nvSpPr>
          <p:cNvPr id="7" name="Titel 1">
            <a:extLst>
              <a:ext uri="{FF2B5EF4-FFF2-40B4-BE49-F238E27FC236}">
                <a16:creationId xmlns:a16="http://schemas.microsoft.com/office/drawing/2014/main" id="{6A1D2888-1738-49A6-A9A9-C2EC10DE1143}"/>
              </a:ext>
            </a:extLst>
          </p:cNvPr>
          <p:cNvSpPr txBox="1">
            <a:spLocks/>
          </p:cNvSpPr>
          <p:nvPr/>
        </p:nvSpPr>
        <p:spPr>
          <a:xfrm>
            <a:off x="937548" y="599440"/>
            <a:ext cx="10848052" cy="1356360"/>
          </a:xfrm>
          <a:prstGeom prst="rect">
            <a:avLst/>
          </a:prstGeom>
          <a:noFill/>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a:t>Management of </a:t>
            </a:r>
            <a:r>
              <a:rPr lang="nl-NL" dirty="0" err="1"/>
              <a:t>Children’s</a:t>
            </a:r>
            <a:r>
              <a:rPr lang="nl-NL" dirty="0"/>
              <a:t> Solution </a:t>
            </a:r>
            <a:r>
              <a:rPr lang="nl-NL" dirty="0" err="1"/>
              <a:t>Ministry</a:t>
            </a:r>
            <a:endParaRPr lang="nl-NL" dirty="0"/>
          </a:p>
        </p:txBody>
      </p:sp>
      <p:sp>
        <p:nvSpPr>
          <p:cNvPr id="8" name="Tijdelijke aanduiding voor inhoud 2">
            <a:extLst>
              <a:ext uri="{FF2B5EF4-FFF2-40B4-BE49-F238E27FC236}">
                <a16:creationId xmlns:a16="http://schemas.microsoft.com/office/drawing/2014/main" id="{3D861F43-A8DA-46BB-9248-51049402638B}"/>
              </a:ext>
            </a:extLst>
          </p:cNvPr>
          <p:cNvSpPr txBox="1">
            <a:spLocks/>
          </p:cNvSpPr>
          <p:nvPr/>
        </p:nvSpPr>
        <p:spPr>
          <a:xfrm>
            <a:off x="6943101" y="2819400"/>
            <a:ext cx="4246515" cy="3015792"/>
          </a:xfrm>
          <a:prstGeom prst="rect">
            <a:avLst/>
          </a:prstGeom>
          <a:noFill/>
        </p:spPr>
        <p:txBody>
          <a:bodyPr>
            <a:normAutofit fontScale="85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b="1" dirty="0"/>
              <a:t>Harriet Rukundo is the co-founder and wife to Richard Rukundo with whom they run the organization together.</a:t>
            </a:r>
          </a:p>
          <a:p>
            <a:pPr marL="45720" indent="0">
              <a:buNone/>
            </a:pPr>
            <a:r>
              <a:rPr lang="en-US" dirty="0"/>
              <a:t>Apart from being a mother to the 456 students that come through the doors of Children's Solution Ministry, Harriet ensures that the are well fed and ensures the smooth running of the Children's Solution Ministry. </a:t>
            </a:r>
          </a:p>
          <a:p>
            <a:pPr marL="45720" indent="0">
              <a:buNone/>
            </a:pPr>
            <a:r>
              <a:rPr lang="en-US" dirty="0"/>
              <a:t>As a musician, she works along side all her husband and organizes the schools music program.</a:t>
            </a:r>
            <a:endParaRPr lang="en-US" sz="3600" dirty="0">
              <a:solidFill>
                <a:schemeClr val="tx1"/>
              </a:solidFill>
            </a:endParaRPr>
          </a:p>
          <a:p>
            <a:pPr marL="45720" indent="0">
              <a:buNone/>
            </a:pPr>
            <a:endParaRPr lang="en-US" sz="3600" dirty="0">
              <a:solidFill>
                <a:schemeClr val="tx1"/>
              </a:solidFill>
            </a:endParaRPr>
          </a:p>
        </p:txBody>
      </p:sp>
      <p:pic>
        <p:nvPicPr>
          <p:cNvPr id="5" name="Picture 4">
            <a:extLst>
              <a:ext uri="{FF2B5EF4-FFF2-40B4-BE49-F238E27FC236}">
                <a16:creationId xmlns:a16="http://schemas.microsoft.com/office/drawing/2014/main" id="{D34A92A0-F218-48B3-97E2-650D9272BC78}"/>
              </a:ext>
            </a:extLst>
          </p:cNvPr>
          <p:cNvPicPr>
            <a:picLocks noChangeAspect="1"/>
          </p:cNvPicPr>
          <p:nvPr/>
        </p:nvPicPr>
        <p:blipFill>
          <a:blip r:embed="rId2"/>
          <a:stretch>
            <a:fillRect/>
          </a:stretch>
        </p:blipFill>
        <p:spPr>
          <a:xfrm>
            <a:off x="697437" y="1333673"/>
            <a:ext cx="1243648" cy="1368493"/>
          </a:xfrm>
          <a:prstGeom prst="rect">
            <a:avLst/>
          </a:prstGeom>
        </p:spPr>
      </p:pic>
      <p:sp>
        <p:nvSpPr>
          <p:cNvPr id="10" name="Tijdelijke aanduiding voor inhoud 2">
            <a:extLst>
              <a:ext uri="{FF2B5EF4-FFF2-40B4-BE49-F238E27FC236}">
                <a16:creationId xmlns:a16="http://schemas.microsoft.com/office/drawing/2014/main" id="{E671C1A1-9BA0-4972-82DC-8CCBD4E801F6}"/>
              </a:ext>
            </a:extLst>
          </p:cNvPr>
          <p:cNvSpPr txBox="1">
            <a:spLocks/>
          </p:cNvSpPr>
          <p:nvPr/>
        </p:nvSpPr>
        <p:spPr>
          <a:xfrm>
            <a:off x="514913" y="2819400"/>
            <a:ext cx="5967167" cy="4038600"/>
          </a:xfrm>
          <a:prstGeom prst="rect">
            <a:avLst/>
          </a:prstGeom>
          <a:noFill/>
        </p:spPr>
        <p:txBody>
          <a:bodyPr>
            <a:normAutofit fontScale="40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sz="4800" b="1" dirty="0"/>
              <a:t>Richard Rukundo is the founding member of the ministry and he serves of the school board as the board chairperson.</a:t>
            </a:r>
            <a:endParaRPr lang="en-US" sz="4800" dirty="0"/>
          </a:p>
          <a:p>
            <a:pPr marL="45720" indent="0">
              <a:buNone/>
            </a:pPr>
            <a:r>
              <a:rPr lang="en-US" sz="4800" dirty="0"/>
              <a:t>Richard together with his wife Harriet founded the Children's Solution Ministry in 2005 after they realized that Rakai district is one of the districts in Uganda which was mostly affected by HIV/AIDS, the killer disease and political wars, leaving most children vulnerable, unprivileged and homeless. Children's Solution Ministry started Solution Academy (A primary school) with students between 3-15 years of age; under a tree shade which was a humble beginning. </a:t>
            </a:r>
          </a:p>
          <a:p>
            <a:pPr marL="45720" indent="0">
              <a:buNone/>
            </a:pPr>
            <a:r>
              <a:rPr lang="en-US" sz="4800" dirty="0"/>
              <a:t>His love and passion to bring hope to the unprivileged in his community lead him and his family to start the ministry which he has done full time since inception</a:t>
            </a:r>
          </a:p>
          <a:p>
            <a:pPr marL="45720" indent="0">
              <a:buNone/>
            </a:pPr>
            <a:endParaRPr lang="en-US" sz="3600" dirty="0">
              <a:solidFill>
                <a:schemeClr val="tx1"/>
              </a:solidFill>
            </a:endParaRPr>
          </a:p>
        </p:txBody>
      </p:sp>
      <p:pic>
        <p:nvPicPr>
          <p:cNvPr id="9" name="Picture 8">
            <a:extLst>
              <a:ext uri="{FF2B5EF4-FFF2-40B4-BE49-F238E27FC236}">
                <a16:creationId xmlns:a16="http://schemas.microsoft.com/office/drawing/2014/main" id="{148A02A3-6682-4784-9CA9-E8E74CD8FC9D}"/>
              </a:ext>
            </a:extLst>
          </p:cNvPr>
          <p:cNvPicPr>
            <a:picLocks noChangeAspect="1"/>
          </p:cNvPicPr>
          <p:nvPr/>
        </p:nvPicPr>
        <p:blipFill>
          <a:blip r:embed="rId3"/>
          <a:stretch>
            <a:fillRect/>
          </a:stretch>
        </p:blipFill>
        <p:spPr>
          <a:xfrm>
            <a:off x="7144686" y="1240902"/>
            <a:ext cx="1411549" cy="1508897"/>
          </a:xfrm>
          <a:prstGeom prst="rect">
            <a:avLst/>
          </a:prstGeom>
        </p:spPr>
      </p:pic>
      <p:sp>
        <p:nvSpPr>
          <p:cNvPr id="12" name="Tijdelijke aanduiding voor inhoud 2">
            <a:extLst>
              <a:ext uri="{FF2B5EF4-FFF2-40B4-BE49-F238E27FC236}">
                <a16:creationId xmlns:a16="http://schemas.microsoft.com/office/drawing/2014/main" id="{B53B4481-9644-450B-90A9-4565DF1F1D60}"/>
              </a:ext>
            </a:extLst>
          </p:cNvPr>
          <p:cNvSpPr txBox="1">
            <a:spLocks/>
          </p:cNvSpPr>
          <p:nvPr/>
        </p:nvSpPr>
        <p:spPr>
          <a:xfrm>
            <a:off x="6954832" y="5799842"/>
            <a:ext cx="3971567" cy="468983"/>
          </a:xfrm>
          <a:prstGeom prst="rect">
            <a:avLst/>
          </a:prstGeom>
          <a:solidFill>
            <a:schemeClr val="accent1"/>
          </a:solidFill>
          <a:ln>
            <a:solidFill>
              <a:srgbClr val="0070C0"/>
            </a:solidFill>
          </a:ln>
        </p:spPr>
        <p:txBody>
          <a:bodyPr>
            <a:normAutofit fontScale="25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sz="6400" b="1" dirty="0">
                <a:solidFill>
                  <a:schemeClr val="bg1"/>
                </a:solidFill>
              </a:rPr>
              <a:t>Please see the full team on www.childrensolutionministry.com</a:t>
            </a:r>
          </a:p>
          <a:p>
            <a:pPr marL="45720" indent="0">
              <a:buNone/>
            </a:pPr>
            <a:r>
              <a:rPr lang="en-US" sz="3600" b="1" dirty="0">
                <a:solidFill>
                  <a:schemeClr val="tx1"/>
                </a:solidFill>
              </a:rPr>
              <a:t> </a:t>
            </a:r>
            <a:endParaRPr lang="en-US" sz="3600" dirty="0">
              <a:solidFill>
                <a:schemeClr val="tx1"/>
              </a:solidFill>
            </a:endParaRPr>
          </a:p>
          <a:p>
            <a:pPr marL="45720" indent="0">
              <a:buNone/>
            </a:pPr>
            <a:endParaRPr lang="en-US" sz="36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a:extLst>
              <a:ext uri="{FF2B5EF4-FFF2-40B4-BE49-F238E27FC236}">
                <a16:creationId xmlns:a16="http://schemas.microsoft.com/office/drawing/2014/main" id="{618AEAB8-4C8E-4B09-8A54-81538C4799E3}"/>
              </a:ext>
            </a:extLst>
          </p:cNvPr>
          <p:cNvSpPr txBox="1">
            <a:spLocks/>
          </p:cNvSpPr>
          <p:nvPr/>
        </p:nvSpPr>
        <p:spPr>
          <a:xfrm>
            <a:off x="4054414" y="6272533"/>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sp>
        <p:nvSpPr>
          <p:cNvPr id="7" name="Titel 1">
            <a:extLst>
              <a:ext uri="{FF2B5EF4-FFF2-40B4-BE49-F238E27FC236}">
                <a16:creationId xmlns:a16="http://schemas.microsoft.com/office/drawing/2014/main" id="{6A1D2888-1738-49A6-A9A9-C2EC10DE1143}"/>
              </a:ext>
            </a:extLst>
          </p:cNvPr>
          <p:cNvSpPr txBox="1">
            <a:spLocks/>
          </p:cNvSpPr>
          <p:nvPr/>
        </p:nvSpPr>
        <p:spPr>
          <a:xfrm>
            <a:off x="937548" y="599440"/>
            <a:ext cx="10848052" cy="1356360"/>
          </a:xfrm>
          <a:prstGeom prst="rect">
            <a:avLst/>
          </a:prstGeom>
          <a:noFill/>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err="1"/>
              <a:t>About</a:t>
            </a:r>
            <a:r>
              <a:rPr lang="nl-NL" dirty="0"/>
              <a:t> </a:t>
            </a:r>
            <a:r>
              <a:rPr lang="nl-NL" dirty="0" err="1"/>
              <a:t>Children’s</a:t>
            </a:r>
            <a:r>
              <a:rPr lang="nl-NL" dirty="0"/>
              <a:t> Solution </a:t>
            </a:r>
            <a:r>
              <a:rPr lang="nl-NL" dirty="0" err="1"/>
              <a:t>Ministry</a:t>
            </a:r>
            <a:endParaRPr lang="nl-NL" dirty="0"/>
          </a:p>
        </p:txBody>
      </p:sp>
      <p:sp>
        <p:nvSpPr>
          <p:cNvPr id="10" name="Tijdelijke aanduiding voor inhoud 2">
            <a:extLst>
              <a:ext uri="{FF2B5EF4-FFF2-40B4-BE49-F238E27FC236}">
                <a16:creationId xmlns:a16="http://schemas.microsoft.com/office/drawing/2014/main" id="{E671C1A1-9BA0-4972-82DC-8CCBD4E801F6}"/>
              </a:ext>
            </a:extLst>
          </p:cNvPr>
          <p:cNvSpPr txBox="1">
            <a:spLocks/>
          </p:cNvSpPr>
          <p:nvPr/>
        </p:nvSpPr>
        <p:spPr>
          <a:xfrm>
            <a:off x="900993" y="1312264"/>
            <a:ext cx="10213209" cy="4627880"/>
          </a:xfrm>
          <a:prstGeom prst="rect">
            <a:avLst/>
          </a:prstGeom>
          <a:noFill/>
        </p:spPr>
        <p:txBody>
          <a:bodyPr>
            <a:normAutofit fontScale="25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20000"/>
              </a:lnSpc>
              <a:buNone/>
            </a:pPr>
            <a:r>
              <a:rPr lang="en-US" sz="8000" dirty="0"/>
              <a:t>Children Solutions Mission is a church ministry founded in 2005 to reaching out to vulnerable children in our area of operation. Our calling as a church ministry is to bring hope and love to the little children in Rakai District by empowering them through education and secure their future. CSM is a none profit organization whose vision and mission is to "Physically, mentally and spiritually transformed people." and "To enable the future of vulnerable, unprivileged, needy and orphaned children." Through Donors and Partners, both local and international, We started Solution Academy Primary school in 2005 and Solution Urban High School in 2015. Since then 456Students have joined both Primary and Secondary sections with 356students in Primary section and 100students in the Secondary section and 60students currently in our boarding facilities. Secondary school is on hold for a few years due to limited resources  but the intention is to start again when there are enough resources available</a:t>
            </a:r>
          </a:p>
          <a:p>
            <a:pPr marL="45720" indent="0">
              <a:lnSpc>
                <a:spcPct val="120000"/>
              </a:lnSpc>
              <a:buNone/>
            </a:pPr>
            <a:r>
              <a:rPr lang="en-US" sz="8000" dirty="0"/>
              <a:t>The schools are located at </a:t>
            </a:r>
            <a:r>
              <a:rPr lang="en-US" sz="8000" dirty="0" err="1"/>
              <a:t>Nsambya</a:t>
            </a:r>
            <a:r>
              <a:rPr lang="en-US" sz="8000" dirty="0"/>
              <a:t>, </a:t>
            </a:r>
            <a:r>
              <a:rPr lang="en-US" sz="8000" dirty="0" err="1"/>
              <a:t>Kakoma</a:t>
            </a:r>
            <a:r>
              <a:rPr lang="en-US" sz="8000" dirty="0"/>
              <a:t> parish, Rakai District and were the first schools of this kind in a radius of 10kilometer in Rakai District. In the Past years, Rakai District in Uganda was </a:t>
            </a:r>
            <a:r>
              <a:rPr lang="en-US" sz="8000" dirty="0" err="1"/>
              <a:t>mirred</a:t>
            </a:r>
            <a:r>
              <a:rPr lang="en-US" sz="8000" dirty="0"/>
              <a:t> with political unrest, war, HIV AIDS, which leaving most children vulnerable, unprivileged and homeless. More students would love to join this organization but the resources are still limited.</a:t>
            </a:r>
          </a:p>
          <a:p>
            <a:pPr marL="45720" indent="0">
              <a:buNone/>
            </a:pPr>
            <a:endParaRPr lang="en-US" sz="3600" dirty="0">
              <a:solidFill>
                <a:schemeClr val="tx1"/>
              </a:solidFill>
            </a:endParaRPr>
          </a:p>
        </p:txBody>
      </p:sp>
    </p:spTree>
    <p:extLst>
      <p:ext uri="{BB962C8B-B14F-4D97-AF65-F5344CB8AC3E}">
        <p14:creationId xmlns:p14="http://schemas.microsoft.com/office/powerpoint/2010/main" val="174085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Afbeelding 6"/>
          <p:cNvPicPr>
            <a:picLocks noChangeAspect="1"/>
          </p:cNvPicPr>
          <p:nvPr/>
        </p:nvPicPr>
        <p:blipFill>
          <a:blip r:embed="rId2"/>
          <a:srcRect l="16599" r="16599"/>
          <a:stretch>
            <a:fillRect/>
          </a:stretch>
        </p:blipFill>
        <p:spPr>
          <a:xfrm>
            <a:off x="9316720" y="611040"/>
            <a:ext cx="2236366" cy="2241094"/>
          </a:xfrm>
          <a:prstGeom prst="rect">
            <a:avLst/>
          </a:prstGeom>
        </p:spPr>
      </p:pic>
      <p:pic>
        <p:nvPicPr>
          <p:cNvPr id="2097173" name="Afbeelding 11"/>
          <p:cNvPicPr>
            <a:picLocks noChangeAspect="1"/>
          </p:cNvPicPr>
          <p:nvPr/>
        </p:nvPicPr>
        <p:blipFill>
          <a:blip r:embed="rId3"/>
          <a:srcRect t="19466" b="19466"/>
          <a:stretch>
            <a:fillRect/>
          </a:stretch>
        </p:blipFill>
        <p:spPr>
          <a:xfrm>
            <a:off x="519112" y="5644390"/>
            <a:ext cx="1247775" cy="762000"/>
          </a:xfrm>
          <a:prstGeom prst="rect">
            <a:avLst/>
          </a:prstGeom>
        </p:spPr>
      </p:pic>
      <p:sp>
        <p:nvSpPr>
          <p:cNvPr id="9" name="Tijdelijke aanduiding voor voettekst 4">
            <a:extLst>
              <a:ext uri="{FF2B5EF4-FFF2-40B4-BE49-F238E27FC236}">
                <a16:creationId xmlns:a16="http://schemas.microsoft.com/office/drawing/2014/main" id="{EF2DC358-03C6-410C-8AF0-E7FE911261D7}"/>
              </a:ext>
            </a:extLst>
          </p:cNvPr>
          <p:cNvSpPr txBox="1">
            <a:spLocks/>
          </p:cNvSpPr>
          <p:nvPr/>
        </p:nvSpPr>
        <p:spPr>
          <a:xfrm>
            <a:off x="4054414" y="6272533"/>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pic>
        <p:nvPicPr>
          <p:cNvPr id="2" name="Picture 1">
            <a:extLst>
              <a:ext uri="{FF2B5EF4-FFF2-40B4-BE49-F238E27FC236}">
                <a16:creationId xmlns:a16="http://schemas.microsoft.com/office/drawing/2014/main" id="{775A9C9F-5972-48BB-B565-D7FBA7527472}"/>
              </a:ext>
            </a:extLst>
          </p:cNvPr>
          <p:cNvPicPr>
            <a:picLocks noChangeAspect="1"/>
          </p:cNvPicPr>
          <p:nvPr/>
        </p:nvPicPr>
        <p:blipFill>
          <a:blip r:embed="rId4"/>
          <a:stretch>
            <a:fillRect/>
          </a:stretch>
        </p:blipFill>
        <p:spPr>
          <a:xfrm>
            <a:off x="388883" y="522922"/>
            <a:ext cx="3927211" cy="1993900"/>
          </a:xfrm>
          <a:prstGeom prst="rect">
            <a:avLst/>
          </a:prstGeom>
        </p:spPr>
      </p:pic>
      <p:pic>
        <p:nvPicPr>
          <p:cNvPr id="4" name="Picture 3">
            <a:extLst>
              <a:ext uri="{FF2B5EF4-FFF2-40B4-BE49-F238E27FC236}">
                <a16:creationId xmlns:a16="http://schemas.microsoft.com/office/drawing/2014/main" id="{D9BA8D4C-1932-4023-90CD-9EABCF1AA9CD}"/>
              </a:ext>
            </a:extLst>
          </p:cNvPr>
          <p:cNvPicPr>
            <a:picLocks noChangeAspect="1"/>
          </p:cNvPicPr>
          <p:nvPr/>
        </p:nvPicPr>
        <p:blipFill>
          <a:blip r:embed="rId5"/>
          <a:stretch>
            <a:fillRect/>
          </a:stretch>
        </p:blipFill>
        <p:spPr>
          <a:xfrm>
            <a:off x="6911107" y="3159760"/>
            <a:ext cx="4670658" cy="2593340"/>
          </a:xfrm>
          <a:prstGeom prst="rect">
            <a:avLst/>
          </a:prstGeom>
        </p:spPr>
      </p:pic>
      <p:pic>
        <p:nvPicPr>
          <p:cNvPr id="5" name="Picture 4">
            <a:extLst>
              <a:ext uri="{FF2B5EF4-FFF2-40B4-BE49-F238E27FC236}">
                <a16:creationId xmlns:a16="http://schemas.microsoft.com/office/drawing/2014/main" id="{F47F128D-95F7-46BB-BF63-A395A4AC02EB}"/>
              </a:ext>
            </a:extLst>
          </p:cNvPr>
          <p:cNvPicPr>
            <a:picLocks noChangeAspect="1"/>
          </p:cNvPicPr>
          <p:nvPr/>
        </p:nvPicPr>
        <p:blipFill>
          <a:blip r:embed="rId6"/>
          <a:stretch>
            <a:fillRect/>
          </a:stretch>
        </p:blipFill>
        <p:spPr>
          <a:xfrm>
            <a:off x="2275840" y="3125925"/>
            <a:ext cx="4384992" cy="2589710"/>
          </a:xfrm>
          <a:prstGeom prst="rect">
            <a:avLst/>
          </a:prstGeom>
        </p:spPr>
      </p:pic>
      <p:pic>
        <p:nvPicPr>
          <p:cNvPr id="7" name="Picture 6">
            <a:extLst>
              <a:ext uri="{FF2B5EF4-FFF2-40B4-BE49-F238E27FC236}">
                <a16:creationId xmlns:a16="http://schemas.microsoft.com/office/drawing/2014/main" id="{CD1E97D9-329E-464B-953C-EC9D61DCE500}"/>
              </a:ext>
            </a:extLst>
          </p:cNvPr>
          <p:cNvPicPr>
            <a:picLocks noChangeAspect="1"/>
          </p:cNvPicPr>
          <p:nvPr/>
        </p:nvPicPr>
        <p:blipFill>
          <a:blip r:embed="rId7"/>
          <a:stretch>
            <a:fillRect/>
          </a:stretch>
        </p:blipFill>
        <p:spPr>
          <a:xfrm>
            <a:off x="4886958" y="580660"/>
            <a:ext cx="3971925" cy="1950450"/>
          </a:xfrm>
          <a:prstGeom prst="rect">
            <a:avLst/>
          </a:prstGeom>
        </p:spPr>
      </p:pic>
      <p:pic>
        <p:nvPicPr>
          <p:cNvPr id="10" name="Afbeelding 2">
            <a:extLst>
              <a:ext uri="{FF2B5EF4-FFF2-40B4-BE49-F238E27FC236}">
                <a16:creationId xmlns:a16="http://schemas.microsoft.com/office/drawing/2014/main" id="{8FA3A894-C480-440A-95D1-FC9A640CBDB7}"/>
              </a:ext>
            </a:extLst>
          </p:cNvPr>
          <p:cNvPicPr>
            <a:picLocks noChangeAspect="1"/>
          </p:cNvPicPr>
          <p:nvPr/>
        </p:nvPicPr>
        <p:blipFill>
          <a:blip r:embed="rId8"/>
          <a:srcRect l="28818" r="28818"/>
          <a:stretch>
            <a:fillRect/>
          </a:stretch>
        </p:blipFill>
        <p:spPr>
          <a:xfrm>
            <a:off x="394368" y="3088640"/>
            <a:ext cx="1491155" cy="26399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4" descr="http://www.inspirechildren.net/img/major/s3.png"/>
          <p:cNvPicPr>
            <a:picLocks noChangeAspect="1" noChangeArrowheads="1"/>
          </p:cNvPicPr>
          <p:nvPr/>
        </p:nvPicPr>
        <p:blipFill>
          <a:blip r:embed="rId2"/>
          <a:srcRect t="5583" b="5583"/>
          <a:stretch>
            <a:fillRect/>
          </a:stretch>
        </p:blipFill>
        <p:spPr bwMode="auto">
          <a:xfrm>
            <a:off x="3166060" y="944978"/>
            <a:ext cx="5715000" cy="5076825"/>
          </a:xfrm>
          <a:prstGeom prst="rect">
            <a:avLst/>
          </a:prstGeom>
          <a:noFill/>
        </p:spPr>
      </p:pic>
      <p:sp>
        <p:nvSpPr>
          <p:cNvPr id="6" name="Tijdelijke aanduiding voor voettekst 4">
            <a:extLst>
              <a:ext uri="{FF2B5EF4-FFF2-40B4-BE49-F238E27FC236}">
                <a16:creationId xmlns:a16="http://schemas.microsoft.com/office/drawing/2014/main" id="{618AEAB8-4C8E-4B09-8A54-81538C4799E3}"/>
              </a:ext>
            </a:extLst>
          </p:cNvPr>
          <p:cNvSpPr txBox="1">
            <a:spLocks/>
          </p:cNvSpPr>
          <p:nvPr/>
        </p:nvSpPr>
        <p:spPr>
          <a:xfrm>
            <a:off x="4054414" y="6272533"/>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spTree>
    <p:extLst>
      <p:ext uri="{BB962C8B-B14F-4D97-AF65-F5344CB8AC3E}">
        <p14:creationId xmlns:p14="http://schemas.microsoft.com/office/powerpoint/2010/main" val="366322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Afbeelding 4"/>
          <p:cNvPicPr>
            <a:picLocks noChangeAspect="1"/>
          </p:cNvPicPr>
          <p:nvPr/>
        </p:nvPicPr>
        <p:blipFill>
          <a:blip r:embed="rId2"/>
          <a:srcRect t="19466" b="19466"/>
          <a:stretch>
            <a:fillRect/>
          </a:stretch>
        </p:blipFill>
        <p:spPr>
          <a:xfrm>
            <a:off x="519112" y="5644390"/>
            <a:ext cx="1247775" cy="762000"/>
          </a:xfrm>
          <a:prstGeom prst="rect">
            <a:avLst/>
          </a:prstGeom>
        </p:spPr>
      </p:pic>
      <p:sp>
        <p:nvSpPr>
          <p:cNvPr id="6" name="Tijdelijke aanduiding voor voettekst 4">
            <a:extLst>
              <a:ext uri="{FF2B5EF4-FFF2-40B4-BE49-F238E27FC236}">
                <a16:creationId xmlns:a16="http://schemas.microsoft.com/office/drawing/2014/main" id="{12BB97F6-DDDD-4FA8-9C76-472DE7B5B5CC}"/>
              </a:ext>
            </a:extLst>
          </p:cNvPr>
          <p:cNvSpPr>
            <a:spLocks noGrp="1"/>
          </p:cNvSpPr>
          <p:nvPr>
            <p:ph type="ftr" sz="quarter" idx="11"/>
          </p:nvPr>
        </p:nvSpPr>
        <p:spPr>
          <a:noFill/>
        </p:spPr>
        <p:txBody>
          <a:bodyPr/>
          <a:lstStyle/>
          <a:p>
            <a:r>
              <a:rPr lang="en-US" sz="1600" dirty="0"/>
              <a:t>www.childrensolutionministry.com</a:t>
            </a:r>
          </a:p>
        </p:txBody>
      </p:sp>
      <p:sp>
        <p:nvSpPr>
          <p:cNvPr id="10" name="Titel 1">
            <a:extLst>
              <a:ext uri="{FF2B5EF4-FFF2-40B4-BE49-F238E27FC236}">
                <a16:creationId xmlns:a16="http://schemas.microsoft.com/office/drawing/2014/main" id="{DDD22F8E-A19E-4062-99DB-727AA0E69B1C}"/>
              </a:ext>
            </a:extLst>
          </p:cNvPr>
          <p:cNvSpPr txBox="1">
            <a:spLocks/>
          </p:cNvSpPr>
          <p:nvPr/>
        </p:nvSpPr>
        <p:spPr>
          <a:xfrm>
            <a:off x="1143000" y="609600"/>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err="1"/>
              <a:t>Vision</a:t>
            </a:r>
            <a:endParaRPr lang="nl-NL" dirty="0"/>
          </a:p>
        </p:txBody>
      </p:sp>
      <p:sp>
        <p:nvSpPr>
          <p:cNvPr id="11" name="Tijdelijke aanduiding voor inhoud 2">
            <a:extLst>
              <a:ext uri="{FF2B5EF4-FFF2-40B4-BE49-F238E27FC236}">
                <a16:creationId xmlns:a16="http://schemas.microsoft.com/office/drawing/2014/main" id="{9782B710-AA5D-47A6-88B5-8A0157BD4CC3}"/>
              </a:ext>
            </a:extLst>
          </p:cNvPr>
          <p:cNvSpPr txBox="1">
            <a:spLocks/>
          </p:cNvSpPr>
          <p:nvPr/>
        </p:nvSpPr>
        <p:spPr>
          <a:xfrm>
            <a:off x="1163243" y="1201347"/>
            <a:ext cx="9872871" cy="1186314"/>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sz="3200" i="1" dirty="0">
                <a:solidFill>
                  <a:srgbClr val="000000"/>
                </a:solidFill>
              </a:rPr>
              <a:t>Physically, Spiritually and morally transformed people.</a:t>
            </a:r>
          </a:p>
        </p:txBody>
      </p:sp>
      <p:pic>
        <p:nvPicPr>
          <p:cNvPr id="8" name="Picture 7">
            <a:extLst>
              <a:ext uri="{FF2B5EF4-FFF2-40B4-BE49-F238E27FC236}">
                <a16:creationId xmlns:a16="http://schemas.microsoft.com/office/drawing/2014/main" id="{55DDB554-6E8C-464C-8C2F-D37ED6944D7F}"/>
              </a:ext>
            </a:extLst>
          </p:cNvPr>
          <p:cNvPicPr>
            <a:picLocks noChangeAspect="1"/>
          </p:cNvPicPr>
          <p:nvPr/>
        </p:nvPicPr>
        <p:blipFill>
          <a:blip r:embed="rId3"/>
          <a:stretch>
            <a:fillRect/>
          </a:stretch>
        </p:blipFill>
        <p:spPr>
          <a:xfrm>
            <a:off x="391885" y="1747174"/>
            <a:ext cx="11355977" cy="3433548"/>
          </a:xfrm>
          <a:prstGeom prst="rect">
            <a:avLst/>
          </a:prstGeom>
        </p:spPr>
      </p:pic>
      <p:sp>
        <p:nvSpPr>
          <p:cNvPr id="12" name="Tijdelijke aanduiding voor inhoud 2">
            <a:extLst>
              <a:ext uri="{FF2B5EF4-FFF2-40B4-BE49-F238E27FC236}">
                <a16:creationId xmlns:a16="http://schemas.microsoft.com/office/drawing/2014/main" id="{0B049B05-409E-419E-B992-D60DA7969E52}"/>
              </a:ext>
            </a:extLst>
          </p:cNvPr>
          <p:cNvSpPr txBox="1">
            <a:spLocks/>
          </p:cNvSpPr>
          <p:nvPr/>
        </p:nvSpPr>
        <p:spPr>
          <a:xfrm>
            <a:off x="2813116" y="5386633"/>
            <a:ext cx="7914588" cy="1268691"/>
          </a:xfrm>
          <a:prstGeom prst="rect">
            <a:avLst/>
          </a:prstGeom>
          <a:noFill/>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i="1" dirty="0"/>
              <a:t>“Children are a blessing from God and they are an inheritance that God gave us. Give a child education and you will have solved half of Africa's Problems”</a:t>
            </a:r>
            <a:endParaRPr lang="nl-NL"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C30863-25DE-47C7-A96A-EB16C59F6990}"/>
              </a:ext>
            </a:extLst>
          </p:cNvPr>
          <p:cNvGraphicFramePr>
            <a:graphicFrameLocks noChangeAspect="1"/>
          </p:cNvGraphicFramePr>
          <p:nvPr>
            <p:custDataLst>
              <p:tags r:id="rId2"/>
            </p:custDataLst>
            <p:extLst>
              <p:ext uri="{D42A27DB-BD31-4B8C-83A1-F6EECF244321}">
                <p14:modId xmlns:p14="http://schemas.microsoft.com/office/powerpoint/2010/main" val="3128924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6AC30863-25DE-47C7-A96A-EB16C59F69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03CBB35-20FE-487A-AC23-3027E5CBC38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nl-NL" sz="4400" dirty="0">
              <a:latin typeface="Corbel" panose="020B0503020204020204" pitchFamily="34" charset="0"/>
              <a:ea typeface="+mj-ea"/>
              <a:cs typeface="+mj-cs"/>
              <a:sym typeface="Corbel" panose="020B0503020204020204" pitchFamily="34" charset="0"/>
            </a:endParaRPr>
          </a:p>
        </p:txBody>
      </p:sp>
      <p:sp>
        <p:nvSpPr>
          <p:cNvPr id="1048602" name="Titel 1"/>
          <p:cNvSpPr>
            <a:spLocks noGrp="1"/>
          </p:cNvSpPr>
          <p:nvPr>
            <p:ph type="title"/>
          </p:nvPr>
        </p:nvSpPr>
        <p:spPr>
          <a:noFill/>
        </p:spPr>
        <p:txBody>
          <a:bodyPr/>
          <a:lstStyle/>
          <a:p>
            <a:r>
              <a:rPr lang="nl-NL" dirty="0"/>
              <a:t>Mission &amp; Goals</a:t>
            </a:r>
          </a:p>
        </p:txBody>
      </p:sp>
      <p:sp>
        <p:nvSpPr>
          <p:cNvPr id="1048603" name="Tijdelijke aanduiding voor inhoud 2"/>
          <p:cNvSpPr>
            <a:spLocks noGrp="1"/>
          </p:cNvSpPr>
          <p:nvPr>
            <p:ph idx="1"/>
          </p:nvPr>
        </p:nvSpPr>
        <p:spPr>
          <a:xfrm>
            <a:off x="1143000" y="1812303"/>
            <a:ext cx="9872871" cy="4038600"/>
          </a:xfrm>
          <a:noFill/>
        </p:spPr>
        <p:txBody>
          <a:bodyPr>
            <a:normAutofit lnSpcReduction="10000"/>
          </a:bodyPr>
          <a:lstStyle/>
          <a:p>
            <a:pPr marL="45720" indent="0">
              <a:buNone/>
            </a:pPr>
            <a:r>
              <a:rPr lang="en-US" b="1" dirty="0"/>
              <a:t>MISSION:</a:t>
            </a:r>
          </a:p>
          <a:p>
            <a:r>
              <a:rPr lang="en-US" b="1" dirty="0"/>
              <a:t> </a:t>
            </a:r>
            <a:r>
              <a:rPr lang="en-US" dirty="0"/>
              <a:t>To enable the future of vulnerable,  unprivileged, needy and orphan children.</a:t>
            </a:r>
          </a:p>
          <a:p>
            <a:pPr marL="45720" indent="0">
              <a:buNone/>
            </a:pPr>
            <a:endParaRPr lang="en-US" b="1" dirty="0"/>
          </a:p>
          <a:p>
            <a:pPr marL="45720" indent="0">
              <a:buNone/>
            </a:pPr>
            <a:r>
              <a:rPr lang="en-US" b="1" dirty="0"/>
              <a:t>Goals of the Organization:</a:t>
            </a:r>
          </a:p>
          <a:p>
            <a:r>
              <a:rPr lang="en-US" dirty="0"/>
              <a:t> To provide quality formal education.</a:t>
            </a:r>
          </a:p>
          <a:p>
            <a:r>
              <a:rPr lang="en-US" dirty="0"/>
              <a:t> To promote children's talents .</a:t>
            </a:r>
          </a:p>
          <a:p>
            <a:r>
              <a:rPr lang="en-US" dirty="0"/>
              <a:t> To outreach communities for Christ.</a:t>
            </a:r>
          </a:p>
          <a:p>
            <a:r>
              <a:rPr lang="en-US" dirty="0"/>
              <a:t>To sensitize children about HIV/AIDS.</a:t>
            </a:r>
          </a:p>
          <a:p>
            <a:r>
              <a:rPr lang="en-US" dirty="0"/>
              <a:t>To sensitize children how to preserve the environment.</a:t>
            </a:r>
          </a:p>
          <a:p>
            <a:endParaRPr lang="nl-NL" dirty="0"/>
          </a:p>
        </p:txBody>
      </p:sp>
      <p:sp>
        <p:nvSpPr>
          <p:cNvPr id="1048604" name="Footer Placeholder 1048603"/>
          <p:cNvSpPr>
            <a:spLocks noGrp="1"/>
          </p:cNvSpPr>
          <p:nvPr>
            <p:ph type="ftr" sz="quarter" idx="11"/>
          </p:nvPr>
        </p:nvSpPr>
        <p:spPr>
          <a:xfrm>
            <a:off x="4101548" y="6376228"/>
            <a:ext cx="4717774" cy="365125"/>
          </a:xfrm>
          <a:prstGeom prst="rect">
            <a:avLst/>
          </a:prstGeom>
        </p:spPr>
        <p:txBody>
          <a:bodyPr vert="horz" lIns="91440" tIns="45720" rIns="91440" bIns="45720" rtlCol="0" anchor="ctr"/>
          <a:lstStyle>
            <a:lvl1pPr>
              <a:defRPr>
                <a:solidFill>
                  <a:srgbClr val="FFFFFF"/>
                </a:solidFill>
              </a:defRPr>
            </a:lvl1pPr>
          </a:lstStyle>
          <a:p>
            <a:r>
              <a:rPr lang="en-US"/>
              <a:t>www.children'ssolutionministry.com</a:t>
            </a:r>
            <a:endParaRPr lang="en-US" dirty="0"/>
          </a:p>
        </p:txBody>
      </p:sp>
      <p:sp>
        <p:nvSpPr>
          <p:cNvPr id="1048605" name="Footer Placeholder 1048604"/>
          <p:cNvSpPr>
            <a:spLocks noGrp="1"/>
          </p:cNvSpPr>
          <p:nvPr>
            <p:ph type="ftr" sz="quarter" idx="4294967295"/>
          </p:nvPr>
        </p:nvSpPr>
        <p:spPr>
          <a:xfrm>
            <a:off x="7475538" y="6224588"/>
            <a:ext cx="4716462" cy="365125"/>
          </a:xfrm>
          <a:prstGeom prst="rect">
            <a:avLst/>
          </a:prstGeom>
        </p:spPr>
        <p:txBody>
          <a:bodyPr vert="horz" lIns="91440" tIns="45720" rIns="91440" bIns="45720" rtlCol="0" anchor="ctr"/>
          <a:lstStyle>
            <a:lvl1pPr>
              <a:defRPr>
                <a:solidFill>
                  <a:srgbClr val="FFFFFF"/>
                </a:solidFill>
              </a:defRPr>
            </a:lvl1pPr>
          </a:lstStyle>
          <a:p>
            <a:r>
              <a:rPr lang="en-US"/>
              <a:t>www.children'ssolutionministry.com</a:t>
            </a:r>
            <a:endParaRPr lang="en-US" dirty="0"/>
          </a:p>
        </p:txBody>
      </p:sp>
      <p:pic>
        <p:nvPicPr>
          <p:cNvPr id="2097159" name="Afbeelding 4"/>
          <p:cNvPicPr>
            <a:picLocks noChangeAspect="1"/>
          </p:cNvPicPr>
          <p:nvPr/>
        </p:nvPicPr>
        <p:blipFill>
          <a:blip r:embed="rId7"/>
          <a:srcRect t="19466" b="19466"/>
          <a:stretch>
            <a:fillRect/>
          </a:stretch>
        </p:blipFill>
        <p:spPr>
          <a:xfrm>
            <a:off x="453125" y="5766939"/>
            <a:ext cx="1247775" cy="762000"/>
          </a:xfrm>
          <a:prstGeom prst="rect">
            <a:avLst/>
          </a:prstGeom>
        </p:spPr>
      </p:pic>
      <p:pic>
        <p:nvPicPr>
          <p:cNvPr id="2097160" name="Picture 16" descr="http://www.inspirechildren.net/img/run.png"/>
          <p:cNvPicPr>
            <a:picLocks noChangeAspect="1" noChangeArrowheads="1"/>
          </p:cNvPicPr>
          <p:nvPr/>
        </p:nvPicPr>
        <p:blipFill>
          <a:blip r:embed="rId8"/>
          <a:srcRect t="4444" b="4444"/>
          <a:stretch>
            <a:fillRect/>
          </a:stretch>
        </p:blipFill>
        <p:spPr bwMode="auto">
          <a:xfrm>
            <a:off x="7875212" y="2968624"/>
            <a:ext cx="3877684" cy="2649751"/>
          </a:xfrm>
          <a:prstGeom prst="rect">
            <a:avLst/>
          </a:prstGeom>
          <a:noFill/>
        </p:spPr>
      </p:pic>
      <p:sp>
        <p:nvSpPr>
          <p:cNvPr id="11" name="Tijdelijke aanduiding voor voettekst 4">
            <a:extLst>
              <a:ext uri="{FF2B5EF4-FFF2-40B4-BE49-F238E27FC236}">
                <a16:creationId xmlns:a16="http://schemas.microsoft.com/office/drawing/2014/main" id="{2B4572EA-C80A-4F88-8B1F-C88E0116BE5C}"/>
              </a:ext>
            </a:extLst>
          </p:cNvPr>
          <p:cNvSpPr txBox="1">
            <a:spLocks/>
          </p:cNvSpPr>
          <p:nvPr/>
        </p:nvSpPr>
        <p:spPr>
          <a:xfrm>
            <a:off x="3949148" y="6223828"/>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EF1848-D18C-463B-ACC0-03C21B16A862}"/>
              </a:ext>
            </a:extLst>
          </p:cNvPr>
          <p:cNvGraphicFramePr>
            <a:graphicFrameLocks noChangeAspect="1"/>
          </p:cNvGraphicFramePr>
          <p:nvPr>
            <p:custDataLst>
              <p:tags r:id="rId2"/>
            </p:custDataLst>
            <p:extLst>
              <p:ext uri="{D42A27DB-BD31-4B8C-83A1-F6EECF244321}">
                <p14:modId xmlns:p14="http://schemas.microsoft.com/office/powerpoint/2010/main" val="630787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F1EF1848-D18C-463B-ACC0-03C21B16A8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7CD89F3-F6BA-46DF-AE6E-AD54741E01F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nl-NL" sz="4400" dirty="0">
              <a:latin typeface="Corbel" panose="020B0503020204020204" pitchFamily="34" charset="0"/>
              <a:ea typeface="+mj-ea"/>
              <a:cs typeface="+mj-cs"/>
              <a:sym typeface="Corbel" panose="020B0503020204020204" pitchFamily="34" charset="0"/>
            </a:endParaRPr>
          </a:p>
        </p:txBody>
      </p:sp>
      <p:sp>
        <p:nvSpPr>
          <p:cNvPr id="1048594" name="Titel 1"/>
          <p:cNvSpPr>
            <a:spLocks noGrp="1"/>
          </p:cNvSpPr>
          <p:nvPr>
            <p:ph type="title"/>
          </p:nvPr>
        </p:nvSpPr>
        <p:spPr>
          <a:noFill/>
        </p:spPr>
        <p:txBody>
          <a:bodyPr/>
          <a:lstStyle/>
          <a:p>
            <a:r>
              <a:rPr lang="nl-NL" dirty="0"/>
              <a:t>Objectives of the organisation</a:t>
            </a:r>
          </a:p>
        </p:txBody>
      </p:sp>
      <p:sp>
        <p:nvSpPr>
          <p:cNvPr id="1048595" name="Tijdelijke aanduiding voor inhoud 2"/>
          <p:cNvSpPr>
            <a:spLocks noGrp="1"/>
          </p:cNvSpPr>
          <p:nvPr>
            <p:ph idx="1"/>
          </p:nvPr>
        </p:nvSpPr>
        <p:spPr>
          <a:noFill/>
        </p:spPr>
        <p:txBody>
          <a:bodyPr/>
          <a:lstStyle/>
          <a:p>
            <a:r>
              <a:rPr lang="en-US" dirty="0"/>
              <a:t> Establish schools to provide formal education to children.</a:t>
            </a:r>
          </a:p>
          <a:p>
            <a:r>
              <a:rPr lang="en-US" dirty="0"/>
              <a:t> To establish churches where there is a need.</a:t>
            </a:r>
          </a:p>
          <a:p>
            <a:r>
              <a:rPr lang="en-US" dirty="0"/>
              <a:t> To identify children's gifts and talents and help to develop them.</a:t>
            </a:r>
          </a:p>
          <a:p>
            <a:r>
              <a:rPr lang="en-US" dirty="0"/>
              <a:t> To provide food security through modern farming.</a:t>
            </a:r>
          </a:p>
          <a:p>
            <a:r>
              <a:rPr lang="en-US" dirty="0"/>
              <a:t>To provide guiding and counseling to the youth.</a:t>
            </a:r>
          </a:p>
          <a:p>
            <a:r>
              <a:rPr lang="en-US" dirty="0"/>
              <a:t>To provide shelter to the homeless children.</a:t>
            </a:r>
          </a:p>
          <a:p>
            <a:endParaRPr lang="nl-NL" dirty="0"/>
          </a:p>
        </p:txBody>
      </p:sp>
      <p:sp>
        <p:nvSpPr>
          <p:cNvPr id="1048596" name="Tijdelijke aanduiding voor voettekst 3"/>
          <p:cNvSpPr>
            <a:spLocks noGrp="1"/>
          </p:cNvSpPr>
          <p:nvPr>
            <p:ph type="ftr" sz="quarter" idx="11"/>
          </p:nvPr>
        </p:nvSpPr>
        <p:spPr>
          <a:prstGeom prst="rect">
            <a:avLst/>
          </a:prstGeom>
        </p:spPr>
        <p:txBody>
          <a:bodyPr vert="horz" lIns="91440" tIns="45720" rIns="91440" bIns="45720" rtlCol="0" anchor="ctr"/>
          <a:lstStyle>
            <a:lvl1pPr>
              <a:defRPr>
                <a:solidFill>
                  <a:srgbClr val="FFFFFF"/>
                </a:solidFill>
              </a:defRPr>
            </a:lvl1pPr>
          </a:lstStyle>
          <a:p>
            <a:r>
              <a:rPr lang="en-US"/>
              <a:t>www.children'ssolutionministry.com</a:t>
            </a:r>
            <a:endParaRPr lang="en-US" dirty="0"/>
          </a:p>
        </p:txBody>
      </p:sp>
      <p:sp>
        <p:nvSpPr>
          <p:cNvPr id="1048597" name="Footer Placeholder 1048596"/>
          <p:cNvSpPr>
            <a:spLocks noGrp="1"/>
          </p:cNvSpPr>
          <p:nvPr>
            <p:ph type="ftr" sz="quarter" idx="4294967295"/>
          </p:nvPr>
        </p:nvSpPr>
        <p:spPr>
          <a:xfrm>
            <a:off x="7475538" y="6376988"/>
            <a:ext cx="4716462" cy="365125"/>
          </a:xfrm>
          <a:prstGeom prst="rect">
            <a:avLst/>
          </a:prstGeom>
        </p:spPr>
        <p:txBody>
          <a:bodyPr vert="horz" lIns="91440" tIns="45720" rIns="91440" bIns="45720" rtlCol="0" anchor="ctr"/>
          <a:lstStyle>
            <a:lvl1pPr>
              <a:defRPr>
                <a:solidFill>
                  <a:srgbClr val="FFFFFF"/>
                </a:solidFill>
              </a:defRPr>
            </a:lvl1pPr>
          </a:lstStyle>
          <a:p>
            <a:r>
              <a:rPr lang="en-US"/>
              <a:t>www.children'ssolutionministry.com</a:t>
            </a:r>
            <a:endParaRPr lang="en-US" dirty="0"/>
          </a:p>
        </p:txBody>
      </p:sp>
      <p:pic>
        <p:nvPicPr>
          <p:cNvPr id="2097157" name="Afbeelding 4"/>
          <p:cNvPicPr>
            <a:picLocks noChangeAspect="1"/>
          </p:cNvPicPr>
          <p:nvPr/>
        </p:nvPicPr>
        <p:blipFill>
          <a:blip r:embed="rId7"/>
          <a:srcRect t="19466" b="19466"/>
          <a:stretch>
            <a:fillRect/>
          </a:stretch>
        </p:blipFill>
        <p:spPr>
          <a:xfrm>
            <a:off x="519112" y="5644390"/>
            <a:ext cx="1247775" cy="762000"/>
          </a:xfrm>
          <a:prstGeom prst="rect">
            <a:avLst/>
          </a:prstGeom>
        </p:spPr>
      </p:pic>
      <p:sp>
        <p:nvSpPr>
          <p:cNvPr id="11" name="Tijdelijke aanduiding voor voettekst 4">
            <a:extLst>
              <a:ext uri="{FF2B5EF4-FFF2-40B4-BE49-F238E27FC236}">
                <a16:creationId xmlns:a16="http://schemas.microsoft.com/office/drawing/2014/main" id="{1F0DD770-C9EC-4F91-B842-AFDA26708E44}"/>
              </a:ext>
            </a:extLst>
          </p:cNvPr>
          <p:cNvSpPr txBox="1">
            <a:spLocks/>
          </p:cNvSpPr>
          <p:nvPr/>
        </p:nvSpPr>
        <p:spPr>
          <a:xfrm>
            <a:off x="4054414" y="6272533"/>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pic>
        <p:nvPicPr>
          <p:cNvPr id="4" name="Picture 3">
            <a:extLst>
              <a:ext uri="{FF2B5EF4-FFF2-40B4-BE49-F238E27FC236}">
                <a16:creationId xmlns:a16="http://schemas.microsoft.com/office/drawing/2014/main" id="{6272E0E7-6529-42E0-8492-D6274838995C}"/>
              </a:ext>
            </a:extLst>
          </p:cNvPr>
          <p:cNvPicPr>
            <a:picLocks noChangeAspect="1"/>
          </p:cNvPicPr>
          <p:nvPr/>
        </p:nvPicPr>
        <p:blipFill>
          <a:blip r:embed="rId8"/>
          <a:stretch>
            <a:fillRect/>
          </a:stretch>
        </p:blipFill>
        <p:spPr>
          <a:xfrm>
            <a:off x="8900550" y="2121032"/>
            <a:ext cx="2953656" cy="37004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C4B8B0-9B13-4FE8-807D-26843E336A5E}"/>
              </a:ext>
            </a:extLst>
          </p:cNvPr>
          <p:cNvGraphicFramePr>
            <a:graphicFrameLocks noChangeAspect="1"/>
          </p:cNvGraphicFramePr>
          <p:nvPr>
            <p:custDataLst>
              <p:tags r:id="rId2"/>
            </p:custDataLst>
            <p:extLst>
              <p:ext uri="{D42A27DB-BD31-4B8C-83A1-F6EECF244321}">
                <p14:modId xmlns:p14="http://schemas.microsoft.com/office/powerpoint/2010/main" val="4040417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3CC4B8B0-9B13-4FE8-807D-26843E336A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ADEFC45-EF10-4410-B563-719D80AA2BB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nl-NL" sz="4400" dirty="0">
              <a:latin typeface="Corbel" panose="020B0503020204020204" pitchFamily="34" charset="0"/>
              <a:ea typeface="+mj-ea"/>
              <a:cs typeface="+mj-cs"/>
              <a:sym typeface="Corbel" panose="020B0503020204020204" pitchFamily="34" charset="0"/>
            </a:endParaRPr>
          </a:p>
        </p:txBody>
      </p:sp>
      <p:sp>
        <p:nvSpPr>
          <p:cNvPr id="1048587" name="Titel 1"/>
          <p:cNvSpPr>
            <a:spLocks noGrp="1"/>
          </p:cNvSpPr>
          <p:nvPr>
            <p:ph type="title"/>
          </p:nvPr>
        </p:nvSpPr>
        <p:spPr>
          <a:noFill/>
        </p:spPr>
        <p:txBody>
          <a:bodyPr/>
          <a:lstStyle/>
          <a:p>
            <a:r>
              <a:rPr lang="nl-NL" dirty="0"/>
              <a:t>Area </a:t>
            </a:r>
            <a:r>
              <a:rPr lang="nl-NL" dirty="0" err="1"/>
              <a:t>and</a:t>
            </a:r>
            <a:r>
              <a:rPr lang="nl-NL" dirty="0"/>
              <a:t> Map Uganda &amp; </a:t>
            </a:r>
            <a:r>
              <a:rPr lang="en-US" dirty="0" err="1"/>
              <a:t>Kyotera/Rakai</a:t>
            </a:r>
            <a:endParaRPr lang="nl-NL" dirty="0"/>
          </a:p>
        </p:txBody>
      </p:sp>
      <p:pic>
        <p:nvPicPr>
          <p:cNvPr id="2097152" name="Afbeelding 3"/>
          <p:cNvPicPr>
            <a:picLocks noChangeAspect="1"/>
          </p:cNvPicPr>
          <p:nvPr/>
        </p:nvPicPr>
        <p:blipFill>
          <a:blip r:embed="rId7"/>
          <a:srcRect t="20013" b="20013"/>
          <a:stretch>
            <a:fillRect/>
          </a:stretch>
        </p:blipFill>
        <p:spPr>
          <a:xfrm>
            <a:off x="6041577" y="2067103"/>
            <a:ext cx="5185668" cy="3910161"/>
          </a:xfrm>
          <a:prstGeom prst="rect">
            <a:avLst/>
          </a:prstGeom>
        </p:spPr>
      </p:pic>
      <p:pic>
        <p:nvPicPr>
          <p:cNvPr id="2097153" name="Afbeelding 6"/>
          <p:cNvPicPr>
            <a:picLocks noChangeAspect="1"/>
          </p:cNvPicPr>
          <p:nvPr/>
        </p:nvPicPr>
        <p:blipFill>
          <a:blip r:embed="rId8"/>
          <a:stretch>
            <a:fillRect/>
          </a:stretch>
        </p:blipFill>
        <p:spPr>
          <a:xfrm>
            <a:off x="708339" y="2057400"/>
            <a:ext cx="5038134" cy="3911103"/>
          </a:xfrm>
          <a:prstGeom prst="rect">
            <a:avLst/>
          </a:prstGeom>
        </p:spPr>
      </p:pic>
      <p:pic>
        <p:nvPicPr>
          <p:cNvPr id="2097154" name="Afbeelding 8"/>
          <p:cNvPicPr>
            <a:picLocks noChangeAspect="1"/>
          </p:cNvPicPr>
          <p:nvPr/>
        </p:nvPicPr>
        <p:blipFill>
          <a:blip r:embed="rId9"/>
          <a:srcRect t="19466" b="19466"/>
          <a:stretch>
            <a:fillRect/>
          </a:stretch>
        </p:blipFill>
        <p:spPr>
          <a:xfrm>
            <a:off x="519112" y="5644390"/>
            <a:ext cx="1247775" cy="762000"/>
          </a:xfrm>
          <a:prstGeom prst="rect">
            <a:avLst/>
          </a:prstGeom>
        </p:spPr>
      </p:pic>
      <p:sp>
        <p:nvSpPr>
          <p:cNvPr id="12" name="Tijdelijke aanduiding voor voettekst 4">
            <a:extLst>
              <a:ext uri="{FF2B5EF4-FFF2-40B4-BE49-F238E27FC236}">
                <a16:creationId xmlns:a16="http://schemas.microsoft.com/office/drawing/2014/main" id="{45BEFF46-9B68-4662-BD1F-ADC1965CA4F8}"/>
              </a:ext>
            </a:extLst>
          </p:cNvPr>
          <p:cNvSpPr txBox="1">
            <a:spLocks/>
          </p:cNvSpPr>
          <p:nvPr/>
        </p:nvSpPr>
        <p:spPr>
          <a:xfrm>
            <a:off x="3949148" y="6223828"/>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www.childrensolutionministry.comc</a:t>
            </a:r>
          </a:p>
        </p:txBody>
      </p:sp>
      <p:sp>
        <p:nvSpPr>
          <p:cNvPr id="5" name="Arrow: Down 4">
            <a:extLst>
              <a:ext uri="{FF2B5EF4-FFF2-40B4-BE49-F238E27FC236}">
                <a16:creationId xmlns:a16="http://schemas.microsoft.com/office/drawing/2014/main" id="{DD877D73-8DC8-4505-A5AA-B78859DFD6C5}"/>
              </a:ext>
            </a:extLst>
          </p:cNvPr>
          <p:cNvSpPr/>
          <p:nvPr/>
        </p:nvSpPr>
        <p:spPr>
          <a:xfrm rot="6767611">
            <a:off x="8182056" y="5632123"/>
            <a:ext cx="276628" cy="79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9E277B-230A-4A58-9F57-B5D6CE42B41F}"/>
              </a:ext>
            </a:extLst>
          </p:cNvPr>
          <p:cNvGraphicFramePr>
            <a:graphicFrameLocks noChangeAspect="1"/>
          </p:cNvGraphicFramePr>
          <p:nvPr>
            <p:custDataLst>
              <p:tags r:id="rId2"/>
            </p:custDataLst>
            <p:extLst>
              <p:ext uri="{D42A27DB-BD31-4B8C-83A1-F6EECF244321}">
                <p14:modId xmlns:p14="http://schemas.microsoft.com/office/powerpoint/2010/main" val="1960375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469E277B-230A-4A58-9F57-B5D6CE42B4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876DE96-F48E-4713-920F-06DBCCFC639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nl-NL" sz="4400" dirty="0">
              <a:latin typeface="Corbel" panose="020B0503020204020204" pitchFamily="34" charset="0"/>
              <a:ea typeface="+mj-ea"/>
              <a:cs typeface="+mj-cs"/>
              <a:sym typeface="Corbel" panose="020B0503020204020204" pitchFamily="34" charset="0"/>
            </a:endParaRPr>
          </a:p>
        </p:txBody>
      </p:sp>
      <p:sp>
        <p:nvSpPr>
          <p:cNvPr id="1048590" name="Titel 1"/>
          <p:cNvSpPr>
            <a:spLocks noGrp="1"/>
          </p:cNvSpPr>
          <p:nvPr>
            <p:ph type="title"/>
          </p:nvPr>
        </p:nvSpPr>
        <p:spPr>
          <a:noFill/>
        </p:spPr>
        <p:txBody>
          <a:bodyPr/>
          <a:lstStyle/>
          <a:p>
            <a:r>
              <a:rPr lang="nl-NL" dirty="0"/>
              <a:t>Project activities</a:t>
            </a:r>
          </a:p>
        </p:txBody>
      </p:sp>
      <p:sp>
        <p:nvSpPr>
          <p:cNvPr id="1048591" name="Tijdelijke aanduiding voor inhoud 2"/>
          <p:cNvSpPr>
            <a:spLocks noGrp="1"/>
          </p:cNvSpPr>
          <p:nvPr>
            <p:ph idx="1"/>
          </p:nvPr>
        </p:nvSpPr>
        <p:spPr>
          <a:noFill/>
        </p:spPr>
        <p:txBody>
          <a:bodyPr>
            <a:normAutofit fontScale="93636"/>
          </a:bodyPr>
          <a:lstStyle/>
          <a:p>
            <a:pPr>
              <a:lnSpc>
                <a:spcPct val="100000"/>
              </a:lnSpc>
            </a:pPr>
            <a:r>
              <a:rPr lang="en-US" sz="2600" dirty="0"/>
              <a:t>Formal education</a:t>
            </a:r>
          </a:p>
          <a:p>
            <a:pPr>
              <a:lnSpc>
                <a:spcPct val="100000"/>
              </a:lnSpc>
            </a:pPr>
            <a:r>
              <a:rPr lang="en-US" sz="2600" dirty="0"/>
              <a:t>Music dance and drama</a:t>
            </a:r>
          </a:p>
          <a:p>
            <a:pPr>
              <a:lnSpc>
                <a:spcPct val="100000"/>
              </a:lnSpc>
            </a:pPr>
            <a:r>
              <a:rPr lang="en-US" sz="2600" dirty="0"/>
              <a:t>Games and sports</a:t>
            </a:r>
          </a:p>
          <a:p>
            <a:pPr>
              <a:lnSpc>
                <a:spcPct val="100000"/>
              </a:lnSpc>
            </a:pPr>
            <a:r>
              <a:rPr lang="en-US" sz="2600" dirty="0"/>
              <a:t>Art and crafts</a:t>
            </a:r>
          </a:p>
          <a:p>
            <a:pPr>
              <a:lnSpc>
                <a:spcPct val="100000"/>
              </a:lnSpc>
            </a:pPr>
            <a:r>
              <a:rPr lang="en-US" sz="2600" dirty="0"/>
              <a:t>Farming</a:t>
            </a:r>
          </a:p>
          <a:p>
            <a:pPr>
              <a:lnSpc>
                <a:spcPct val="100000"/>
              </a:lnSpc>
            </a:pPr>
            <a:r>
              <a:rPr lang="en-US" sz="2600" dirty="0"/>
              <a:t>Evangelism </a:t>
            </a:r>
          </a:p>
          <a:p>
            <a:endParaRPr lang="en-US" dirty="0"/>
          </a:p>
          <a:p>
            <a:endParaRPr lang="nl-NL" dirty="0"/>
          </a:p>
        </p:txBody>
      </p:sp>
      <p:sp>
        <p:nvSpPr>
          <p:cNvPr id="1048592" name="Tijdelijke aanduiding voor voettekst 3"/>
          <p:cNvSpPr>
            <a:spLocks noGrp="1"/>
          </p:cNvSpPr>
          <p:nvPr>
            <p:ph type="ftr" sz="quarter" idx="11"/>
          </p:nvPr>
        </p:nvSpPr>
        <p:spPr>
          <a:prstGeom prst="rect">
            <a:avLst/>
          </a:prstGeom>
        </p:spPr>
        <p:txBody>
          <a:bodyPr vert="horz" lIns="91440" tIns="45720" rIns="91440" bIns="45720" rtlCol="0" anchor="ctr"/>
          <a:lstStyle>
            <a:lvl1pPr>
              <a:defRPr>
                <a:solidFill>
                  <a:srgbClr val="FFFFFF"/>
                </a:solidFill>
              </a:defRPr>
            </a:lvl1pPr>
          </a:lstStyle>
          <a:p>
            <a:r>
              <a:rPr lang="en-US"/>
              <a:t>www.children'ssolutionministry.com</a:t>
            </a:r>
            <a:endParaRPr lang="en-US" dirty="0"/>
          </a:p>
        </p:txBody>
      </p:sp>
      <p:pic>
        <p:nvPicPr>
          <p:cNvPr id="2097155" name="Afbeelding 4"/>
          <p:cNvPicPr>
            <a:picLocks noChangeAspect="1"/>
          </p:cNvPicPr>
          <p:nvPr/>
        </p:nvPicPr>
        <p:blipFill>
          <a:blip r:embed="rId7"/>
          <a:srcRect t="19466" b="19466"/>
          <a:stretch>
            <a:fillRect/>
          </a:stretch>
        </p:blipFill>
        <p:spPr>
          <a:xfrm>
            <a:off x="519112" y="5644390"/>
            <a:ext cx="1247775" cy="762000"/>
          </a:xfrm>
          <a:prstGeom prst="rect">
            <a:avLst/>
          </a:prstGeom>
        </p:spPr>
      </p:pic>
      <p:pic>
        <p:nvPicPr>
          <p:cNvPr id="2097156" name="Picture 15" descr="http://www.inspirechildren.net/img/child.png"/>
          <p:cNvPicPr>
            <a:picLocks noChangeAspect="1" noChangeArrowheads="1"/>
          </p:cNvPicPr>
          <p:nvPr/>
        </p:nvPicPr>
        <p:blipFill>
          <a:blip r:embed="rId8"/>
          <a:srcRect t="5556" b="5556"/>
          <a:stretch>
            <a:fillRect/>
          </a:stretch>
        </p:blipFill>
        <p:spPr bwMode="auto">
          <a:xfrm>
            <a:off x="7163870" y="758416"/>
            <a:ext cx="3995269" cy="2663514"/>
          </a:xfrm>
          <a:prstGeom prst="rect">
            <a:avLst/>
          </a:prstGeom>
          <a:noFill/>
        </p:spPr>
      </p:pic>
      <p:sp>
        <p:nvSpPr>
          <p:cNvPr id="11" name="Tijdelijke aanduiding voor voettekst 4">
            <a:extLst>
              <a:ext uri="{FF2B5EF4-FFF2-40B4-BE49-F238E27FC236}">
                <a16:creationId xmlns:a16="http://schemas.microsoft.com/office/drawing/2014/main" id="{F44CC8E9-240C-4EE9-B96F-66555CD29805}"/>
              </a:ext>
            </a:extLst>
          </p:cNvPr>
          <p:cNvSpPr txBox="1">
            <a:spLocks/>
          </p:cNvSpPr>
          <p:nvPr/>
        </p:nvSpPr>
        <p:spPr>
          <a:xfrm>
            <a:off x="4054414" y="6272533"/>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pic>
        <p:nvPicPr>
          <p:cNvPr id="5" name="Picture 4">
            <a:extLst>
              <a:ext uri="{FF2B5EF4-FFF2-40B4-BE49-F238E27FC236}">
                <a16:creationId xmlns:a16="http://schemas.microsoft.com/office/drawing/2014/main" id="{47FB41E2-DFC4-4976-8DD1-6E70CFADA0DA}"/>
              </a:ext>
            </a:extLst>
          </p:cNvPr>
          <p:cNvPicPr>
            <a:picLocks noChangeAspect="1"/>
          </p:cNvPicPr>
          <p:nvPr/>
        </p:nvPicPr>
        <p:blipFill>
          <a:blip r:embed="rId9"/>
          <a:stretch>
            <a:fillRect/>
          </a:stretch>
        </p:blipFill>
        <p:spPr>
          <a:xfrm>
            <a:off x="7154944" y="3735089"/>
            <a:ext cx="4093835" cy="23589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26DFA7-3D9E-4C25-835D-D6FC7156A8AD}"/>
              </a:ext>
            </a:extLst>
          </p:cNvPr>
          <p:cNvGraphicFramePr>
            <a:graphicFrameLocks noChangeAspect="1"/>
          </p:cNvGraphicFramePr>
          <p:nvPr>
            <p:custDataLst>
              <p:tags r:id="rId2"/>
            </p:custDataLst>
            <p:extLst>
              <p:ext uri="{D42A27DB-BD31-4B8C-83A1-F6EECF244321}">
                <p14:modId xmlns:p14="http://schemas.microsoft.com/office/powerpoint/2010/main" val="2255073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1126DFA7-3D9E-4C25-835D-D6FC7156A8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48599" name="Titel 1"/>
          <p:cNvSpPr>
            <a:spLocks noGrp="1"/>
          </p:cNvSpPr>
          <p:nvPr>
            <p:ph type="title"/>
          </p:nvPr>
        </p:nvSpPr>
        <p:spPr>
          <a:xfrm>
            <a:off x="1143000" y="377780"/>
            <a:ext cx="9875520" cy="1356360"/>
          </a:xfrm>
          <a:noFill/>
          <a:ln>
            <a:noFill/>
            <a:prstDash val="solid"/>
          </a:ln>
        </p:spPr>
        <p:txBody>
          <a:bodyPr/>
          <a:lstStyle/>
          <a:p>
            <a:r>
              <a:rPr lang="nl-NL" dirty="0"/>
              <a:t>Budget</a:t>
            </a:r>
          </a:p>
        </p:txBody>
      </p:sp>
      <p:graphicFrame>
        <p:nvGraphicFramePr>
          <p:cNvPr id="4194304" name="Tijdelijke aanduiding voor inhoud 5"/>
          <p:cNvGraphicFramePr>
            <a:graphicFrameLocks noGrp="1"/>
          </p:cNvGraphicFramePr>
          <p:nvPr>
            <p:ph idx="1"/>
            <p:extLst>
              <p:ext uri="{D42A27DB-BD31-4B8C-83A1-F6EECF244321}">
                <p14:modId xmlns:p14="http://schemas.microsoft.com/office/powerpoint/2010/main" val="3963257189"/>
              </p:ext>
            </p:extLst>
          </p:nvPr>
        </p:nvGraphicFramePr>
        <p:xfrm>
          <a:off x="1888507" y="1302511"/>
          <a:ext cx="9546207" cy="5037064"/>
        </p:xfrm>
        <a:graphic>
          <a:graphicData uri="http://schemas.openxmlformats.org/drawingml/2006/table">
            <a:tbl>
              <a:tblPr firstRow="1" bandRow="1">
                <a:tableStyleId>{5C22544A-7EE6-4342-B048-85BDC9FD1C3A}</a:tableStyleId>
              </a:tblPr>
              <a:tblGrid>
                <a:gridCol w="2834322">
                  <a:extLst>
                    <a:ext uri="{9D8B030D-6E8A-4147-A177-3AD203B41FA5}">
                      <a16:colId xmlns:a16="http://schemas.microsoft.com/office/drawing/2014/main" val="20000"/>
                    </a:ext>
                  </a:extLst>
                </a:gridCol>
                <a:gridCol w="3864990">
                  <a:extLst>
                    <a:ext uri="{9D8B030D-6E8A-4147-A177-3AD203B41FA5}">
                      <a16:colId xmlns:a16="http://schemas.microsoft.com/office/drawing/2014/main" val="20001"/>
                    </a:ext>
                  </a:extLst>
                </a:gridCol>
                <a:gridCol w="1102936">
                  <a:extLst>
                    <a:ext uri="{9D8B030D-6E8A-4147-A177-3AD203B41FA5}">
                      <a16:colId xmlns:a16="http://schemas.microsoft.com/office/drawing/2014/main" val="20002"/>
                    </a:ext>
                  </a:extLst>
                </a:gridCol>
                <a:gridCol w="1743959">
                  <a:extLst>
                    <a:ext uri="{9D8B030D-6E8A-4147-A177-3AD203B41FA5}">
                      <a16:colId xmlns:a16="http://schemas.microsoft.com/office/drawing/2014/main" val="3028776888"/>
                    </a:ext>
                  </a:extLst>
                </a:gridCol>
              </a:tblGrid>
              <a:tr h="530983">
                <a:tc>
                  <a:txBody>
                    <a:bodyPr/>
                    <a:lstStyle/>
                    <a:p>
                      <a:r>
                        <a:rPr lang="nl-NL" dirty="0">
                          <a:solidFill>
                            <a:srgbClr val="FF6600"/>
                          </a:solidFill>
                        </a:rPr>
                        <a:t>Item</a:t>
                      </a:r>
                    </a:p>
                  </a:txBody>
                  <a:tcPr/>
                </a:tc>
                <a:tc>
                  <a:txBody>
                    <a:bodyPr/>
                    <a:lstStyle/>
                    <a:p>
                      <a:r>
                        <a:rPr lang="nl-NL" dirty="0" err="1">
                          <a:solidFill>
                            <a:srgbClr val="FF6600"/>
                          </a:solidFill>
                        </a:rPr>
                        <a:t>Description</a:t>
                      </a:r>
                      <a:endParaRPr lang="nl-NL" dirty="0">
                        <a:solidFill>
                          <a:srgbClr val="FF6600"/>
                        </a:solidFill>
                      </a:endParaRPr>
                    </a:p>
                  </a:txBody>
                  <a:tcPr/>
                </a:tc>
                <a:tc>
                  <a:txBody>
                    <a:bodyPr/>
                    <a:lstStyle/>
                    <a:p>
                      <a:r>
                        <a:rPr lang="nl-NL" dirty="0">
                          <a:solidFill>
                            <a:srgbClr val="FF6600"/>
                          </a:solidFill>
                        </a:rPr>
                        <a:t>EUR</a:t>
                      </a:r>
                    </a:p>
                  </a:txBody>
                  <a:tcPr/>
                </a:tc>
                <a:tc>
                  <a:txBody>
                    <a:bodyPr/>
                    <a:lstStyle/>
                    <a:p>
                      <a:r>
                        <a:rPr lang="en-US" dirty="0">
                          <a:solidFill>
                            <a:srgbClr val="FF6600"/>
                          </a:solidFill>
                        </a:rPr>
                        <a:t>Term</a:t>
                      </a:r>
                      <a:endParaRPr lang="nl-NL" dirty="0">
                        <a:solidFill>
                          <a:srgbClr val="FF6600"/>
                        </a:solidFill>
                      </a:endParaRPr>
                    </a:p>
                  </a:txBody>
                  <a:tcPr/>
                </a:tc>
                <a:extLst>
                  <a:ext uri="{0D108BD9-81ED-4DB2-BD59-A6C34878D82A}">
                    <a16:rowId xmlns:a16="http://schemas.microsoft.com/office/drawing/2014/main" val="10000"/>
                  </a:ext>
                </a:extLst>
              </a:tr>
              <a:tr h="326441">
                <a:tc>
                  <a:txBody>
                    <a:bodyPr/>
                    <a:lstStyle/>
                    <a:p>
                      <a:r>
                        <a:rPr lang="en-US" dirty="0"/>
                        <a:t>More land for farming</a:t>
                      </a:r>
                      <a:endParaRPr lang="nl-NL" dirty="0"/>
                    </a:p>
                  </a:txBody>
                  <a:tcPr/>
                </a:tc>
                <a:tc>
                  <a:txBody>
                    <a:bodyPr/>
                    <a:lstStyle/>
                    <a:p>
                      <a:r>
                        <a:rPr lang="en-US" dirty="0"/>
                        <a:t>5acr</a:t>
                      </a:r>
                      <a:r>
                        <a:rPr lang="nl-NL" dirty="0"/>
                        <a:t>e</a:t>
                      </a:r>
                      <a:r>
                        <a:rPr lang="en-US" dirty="0"/>
                        <a:t>s</a:t>
                      </a:r>
                      <a:endParaRPr lang="nl-NL" dirty="0"/>
                    </a:p>
                  </a:txBody>
                  <a:tcPr/>
                </a:tc>
                <a:tc>
                  <a:txBody>
                    <a:bodyPr/>
                    <a:lstStyle/>
                    <a:p>
                      <a:r>
                        <a:rPr lang="nl-NL" dirty="0"/>
                        <a:t>€ </a:t>
                      </a:r>
                      <a:r>
                        <a:rPr lang="en-US" dirty="0"/>
                        <a:t>4.255</a:t>
                      </a:r>
                      <a:r>
                        <a:rPr lang="nl-NL" dirty="0"/>
                        <a:t> </a:t>
                      </a:r>
                    </a:p>
                  </a:txBody>
                  <a:tcPr/>
                </a:tc>
                <a:tc>
                  <a:txBody>
                    <a:bodyPr/>
                    <a:lstStyle/>
                    <a:p>
                      <a:r>
                        <a:rPr lang="en-US" dirty="0"/>
                        <a:t>Long term</a:t>
                      </a:r>
                      <a:endParaRPr lang="nl-NL" dirty="0"/>
                    </a:p>
                  </a:txBody>
                  <a:tcPr/>
                </a:tc>
                <a:extLst>
                  <a:ext uri="{0D108BD9-81ED-4DB2-BD59-A6C34878D82A}">
                    <a16:rowId xmlns:a16="http://schemas.microsoft.com/office/drawing/2014/main" val="10001"/>
                  </a:ext>
                </a:extLst>
              </a:tr>
              <a:tr h="404747">
                <a:tc>
                  <a:txBody>
                    <a:bodyPr/>
                    <a:lstStyle/>
                    <a:p>
                      <a:r>
                        <a:rPr lang="en-US" dirty="0"/>
                        <a:t>Finishing classrooms</a:t>
                      </a:r>
                      <a:endParaRPr lang="nl-NL" dirty="0"/>
                    </a:p>
                  </a:txBody>
                  <a:tcPr/>
                </a:tc>
                <a:tc>
                  <a:txBody>
                    <a:bodyPr/>
                    <a:lstStyle/>
                    <a:p>
                      <a:r>
                        <a:rPr lang="en-US" dirty="0"/>
                        <a:t>4 blocks</a:t>
                      </a:r>
                      <a:endParaRPr lang="nl-NL" dirty="0"/>
                    </a:p>
                  </a:txBody>
                  <a:tcPr/>
                </a:tc>
                <a:tc>
                  <a:txBody>
                    <a:bodyPr/>
                    <a:lstStyle/>
                    <a:p>
                      <a:r>
                        <a:rPr lang="nl-NL" dirty="0"/>
                        <a:t>€ </a:t>
                      </a:r>
                      <a:r>
                        <a:rPr lang="en-US" dirty="0"/>
                        <a:t>23.759</a:t>
                      </a:r>
                      <a:r>
                        <a:rPr lang="nl-NL" dirty="0"/>
                        <a:t> </a:t>
                      </a:r>
                    </a:p>
                  </a:txBody>
                  <a:tcPr/>
                </a:tc>
                <a:tc>
                  <a:txBody>
                    <a:bodyPr/>
                    <a:lstStyle/>
                    <a:p>
                      <a:r>
                        <a:rPr lang="en-US" dirty="0"/>
                        <a:t>Long term</a:t>
                      </a:r>
                      <a:endParaRPr lang="nl-NL" dirty="0"/>
                    </a:p>
                  </a:txBody>
                  <a:tcPr/>
                </a:tc>
                <a:extLst>
                  <a:ext uri="{0D108BD9-81ED-4DB2-BD59-A6C34878D82A}">
                    <a16:rowId xmlns:a16="http://schemas.microsoft.com/office/drawing/2014/main" val="10002"/>
                  </a:ext>
                </a:extLst>
              </a:tr>
              <a:tr h="326441">
                <a:tc>
                  <a:txBody>
                    <a:bodyPr/>
                    <a:lstStyle/>
                    <a:p>
                      <a:r>
                        <a:rPr lang="nl-NL" dirty="0"/>
                        <a:t>Class room</a:t>
                      </a:r>
                      <a:r>
                        <a:rPr lang="nl-NL" baseline="0" dirty="0"/>
                        <a:t> equipment</a:t>
                      </a:r>
                      <a:endParaRPr lang="nl-NL" dirty="0"/>
                    </a:p>
                  </a:txBody>
                  <a:tcPr/>
                </a:tc>
                <a:tc>
                  <a:txBody>
                    <a:bodyPr/>
                    <a:lstStyle/>
                    <a:p>
                      <a:r>
                        <a:rPr lang="nl-NL" dirty="0" err="1"/>
                        <a:t>Tables</a:t>
                      </a:r>
                      <a:r>
                        <a:rPr lang="nl-NL" dirty="0"/>
                        <a:t>, </a:t>
                      </a:r>
                      <a:r>
                        <a:rPr lang="nl-NL" dirty="0" err="1"/>
                        <a:t>Cha</a:t>
                      </a:r>
                      <a:r>
                        <a:rPr lang="en-US" dirty="0" err="1"/>
                        <a:t>irs</a:t>
                      </a:r>
                      <a:endParaRPr lang="nl-NL" dirty="0"/>
                    </a:p>
                  </a:txBody>
                  <a:tcPr/>
                </a:tc>
                <a:tc>
                  <a:txBody>
                    <a:bodyPr/>
                    <a:lstStyle/>
                    <a:p>
                      <a:r>
                        <a:rPr lang="nl-NL" dirty="0"/>
                        <a:t>€ </a:t>
                      </a:r>
                      <a:r>
                        <a:rPr lang="en-US" dirty="0"/>
                        <a:t>5.822</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03"/>
                  </a:ext>
                </a:extLst>
              </a:tr>
              <a:tr h="326441">
                <a:tc>
                  <a:txBody>
                    <a:bodyPr/>
                    <a:lstStyle/>
                    <a:p>
                      <a:r>
                        <a:rPr lang="nl-NL" dirty="0"/>
                        <a:t>Toilet</a:t>
                      </a:r>
                      <a:r>
                        <a:rPr lang="en-US" dirty="0"/>
                        <a:t>s</a:t>
                      </a:r>
                      <a:endParaRPr lang="nl-NL" dirty="0"/>
                    </a:p>
                  </a:txBody>
                  <a:tcPr/>
                </a:tc>
                <a:tc>
                  <a:txBody>
                    <a:bodyPr/>
                    <a:lstStyle/>
                    <a:p>
                      <a:r>
                        <a:rPr lang="nl-NL" dirty="0" err="1"/>
                        <a:t>Children</a:t>
                      </a:r>
                      <a:r>
                        <a:rPr lang="en-US" dirty="0" err="1"/>
                        <a:t> and </a:t>
                      </a:r>
                      <a:r>
                        <a:rPr lang="nl-NL" dirty="0" err="1"/>
                        <a:t>staff</a:t>
                      </a:r>
                      <a:endParaRPr lang="nl-NL" dirty="0"/>
                    </a:p>
                  </a:txBody>
                  <a:tcPr/>
                </a:tc>
                <a:tc>
                  <a:txBody>
                    <a:bodyPr/>
                    <a:lstStyle/>
                    <a:p>
                      <a:r>
                        <a:rPr lang="nl-NL" dirty="0"/>
                        <a:t>€ </a:t>
                      </a:r>
                      <a:r>
                        <a:rPr lang="en-US" dirty="0"/>
                        <a:t>4.828</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04"/>
                  </a:ext>
                </a:extLst>
              </a:tr>
              <a:tr h="326441">
                <a:tc>
                  <a:txBody>
                    <a:bodyPr/>
                    <a:lstStyle/>
                    <a:p>
                      <a:r>
                        <a:rPr lang="en-US" dirty="0"/>
                        <a:t>Kit</a:t>
                      </a:r>
                      <a:r>
                        <a:rPr lang="nl-NL" dirty="0"/>
                        <a:t>chen</a:t>
                      </a:r>
                      <a:r>
                        <a:rPr lang="en-US" dirty="0"/>
                        <a:t> construction</a:t>
                      </a:r>
                      <a:endParaRPr lang="nl-NL" dirty="0"/>
                    </a:p>
                  </a:txBody>
                  <a:tcPr/>
                </a:tc>
                <a:tc>
                  <a:txBody>
                    <a:bodyPr/>
                    <a:lstStyle/>
                    <a:p>
                      <a:r>
                        <a:rPr lang="en-US" dirty="0"/>
                        <a:t>1 block</a:t>
                      </a:r>
                      <a:endParaRPr lang="nl-NL" dirty="0"/>
                    </a:p>
                  </a:txBody>
                  <a:tcPr/>
                </a:tc>
                <a:tc>
                  <a:txBody>
                    <a:bodyPr/>
                    <a:lstStyle/>
                    <a:p>
                      <a:r>
                        <a:rPr lang="nl-NL" dirty="0"/>
                        <a:t>€ </a:t>
                      </a:r>
                      <a:r>
                        <a:rPr lang="en-US" dirty="0"/>
                        <a:t>5.511</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05"/>
                  </a:ext>
                </a:extLst>
              </a:tr>
              <a:tr h="326441">
                <a:tc>
                  <a:txBody>
                    <a:bodyPr/>
                    <a:lstStyle/>
                    <a:p>
                      <a:r>
                        <a:rPr lang="en-US" dirty="0"/>
                        <a:t>More k</a:t>
                      </a:r>
                      <a:r>
                        <a:rPr lang="nl-NL" dirty="0"/>
                        <a:t>itchen</a:t>
                      </a:r>
                      <a:r>
                        <a:rPr lang="nl-NL" baseline="0" dirty="0"/>
                        <a:t> equipment</a:t>
                      </a:r>
                      <a:endParaRPr lang="nl-NL" dirty="0"/>
                    </a:p>
                  </a:txBody>
                  <a:tcPr/>
                </a:tc>
                <a:tc>
                  <a:txBody>
                    <a:bodyPr/>
                    <a:lstStyle/>
                    <a:p>
                      <a:r>
                        <a:rPr lang="nl-NL" dirty="0" err="1"/>
                        <a:t>Pans</a:t>
                      </a:r>
                      <a:r>
                        <a:rPr lang="nl-NL" dirty="0"/>
                        <a:t>, </a:t>
                      </a:r>
                      <a:r>
                        <a:rPr lang="nl-NL" dirty="0" err="1"/>
                        <a:t>dishes</a:t>
                      </a:r>
                      <a:r>
                        <a:rPr lang="nl-NL" dirty="0"/>
                        <a:t>, </a:t>
                      </a:r>
                      <a:r>
                        <a:rPr lang="nl-NL" dirty="0" err="1"/>
                        <a:t>utensils</a:t>
                      </a:r>
                      <a:r>
                        <a:rPr lang="nl-NL" dirty="0"/>
                        <a:t> (</a:t>
                      </a:r>
                      <a:r>
                        <a:rPr lang="nl-NL" dirty="0" err="1"/>
                        <a:t>childres</a:t>
                      </a:r>
                      <a:r>
                        <a:rPr lang="nl-NL" dirty="0"/>
                        <a:t>/</a:t>
                      </a:r>
                      <a:r>
                        <a:rPr lang="nl-NL" dirty="0" err="1"/>
                        <a:t>staff</a:t>
                      </a:r>
                      <a:endParaRPr lang="nl-NL" dirty="0"/>
                    </a:p>
                  </a:txBody>
                  <a:tcPr/>
                </a:tc>
                <a:tc>
                  <a:txBody>
                    <a:bodyPr/>
                    <a:lstStyle/>
                    <a:p>
                      <a:r>
                        <a:rPr lang="nl-NL" dirty="0"/>
                        <a:t>€ </a:t>
                      </a:r>
                      <a:r>
                        <a:rPr lang="en-US" dirty="0"/>
                        <a:t>1.426</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06"/>
                  </a:ext>
                </a:extLst>
              </a:tr>
              <a:tr h="404747">
                <a:tc>
                  <a:txBody>
                    <a:bodyPr/>
                    <a:lstStyle/>
                    <a:p>
                      <a:r>
                        <a:rPr lang="nl-NL" dirty="0"/>
                        <a:t>Office</a:t>
                      </a:r>
                      <a:r>
                        <a:rPr lang="en-US" dirty="0"/>
                        <a:t>s</a:t>
                      </a:r>
                      <a:endParaRPr lang="nl-NL" dirty="0"/>
                    </a:p>
                  </a:txBody>
                  <a:tcPr/>
                </a:tc>
                <a:tc>
                  <a:txBody>
                    <a:bodyPr/>
                    <a:lstStyle/>
                    <a:p>
                      <a:r>
                        <a:rPr lang="en-US" dirty="0"/>
                        <a:t>1 Ad</a:t>
                      </a:r>
                      <a:r>
                        <a:rPr lang="nl-NL" dirty="0"/>
                        <a:t>ministration</a:t>
                      </a:r>
                      <a:r>
                        <a:rPr lang="en-US" dirty="0"/>
                        <a:t> block </a:t>
                      </a:r>
                      <a:endParaRPr lang="nl-NL" dirty="0"/>
                    </a:p>
                  </a:txBody>
                  <a:tcPr/>
                </a:tc>
                <a:tc>
                  <a:txBody>
                    <a:bodyPr/>
                    <a:lstStyle/>
                    <a:p>
                      <a:r>
                        <a:rPr lang="nl-NL" dirty="0"/>
                        <a:t>€ </a:t>
                      </a:r>
                      <a:r>
                        <a:rPr lang="en-US" dirty="0"/>
                        <a:t>13.704</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07"/>
                  </a:ext>
                </a:extLst>
              </a:tr>
              <a:tr h="404747">
                <a:tc>
                  <a:txBody>
                    <a:bodyPr/>
                    <a:lstStyle/>
                    <a:p>
                      <a:r>
                        <a:rPr lang="nl-NL" dirty="0"/>
                        <a:t>Office equipment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nl-NL" dirty="0"/>
                        <a:t>Furniture, </a:t>
                      </a:r>
                      <a:r>
                        <a:rPr lang="nl-NL" dirty="0" err="1"/>
                        <a:t>comp</a:t>
                      </a:r>
                      <a:r>
                        <a:rPr lang="nl-NL" dirty="0"/>
                        <a:t>., printer, </a:t>
                      </a:r>
                      <a:r>
                        <a:rPr lang="en-US" dirty="0" err="1"/>
                        <a:t>photocopier</a:t>
                      </a:r>
                      <a:endParaRPr lang="nl-NL" dirty="0"/>
                    </a:p>
                  </a:txBody>
                  <a:tcPr/>
                </a:tc>
                <a:tc>
                  <a:txBody>
                    <a:bodyPr/>
                    <a:lstStyle/>
                    <a:p>
                      <a:r>
                        <a:rPr lang="nl-NL" dirty="0"/>
                        <a:t>€ </a:t>
                      </a:r>
                      <a:r>
                        <a:rPr lang="en-US" dirty="0"/>
                        <a:t>3.444</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08"/>
                  </a:ext>
                </a:extLst>
              </a:tr>
              <a:tr h="326441">
                <a:tc>
                  <a:txBody>
                    <a:bodyPr/>
                    <a:lstStyle/>
                    <a:p>
                      <a:r>
                        <a:rPr lang="en-US" dirty="0"/>
                        <a:t>Security</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altLang="en-US" dirty="0"/>
                        <a:t>Wall fencing</a:t>
                      </a:r>
                      <a:endParaRPr lang="zh-CN" altLang="en-US" dirty="0"/>
                    </a:p>
                  </a:txBody>
                  <a:tcPr/>
                </a:tc>
                <a:tc>
                  <a:txBody>
                    <a:bodyPr/>
                    <a:lstStyle/>
                    <a:p>
                      <a:r>
                        <a:rPr lang="nl-NL" dirty="0"/>
                        <a:t>€ </a:t>
                      </a:r>
                      <a:r>
                        <a:rPr lang="en-US" dirty="0"/>
                        <a:t>8.154</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09"/>
                  </a:ext>
                </a:extLst>
              </a:tr>
              <a:tr h="326441">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altLang="en-US" dirty="0"/>
                        <a:t>Staff quarters</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1 block</a:t>
                      </a:r>
                      <a:endParaRPr lang="zh-CN" altLang="en-US" dirty="0"/>
                    </a:p>
                  </a:txBody>
                  <a:tcPr/>
                </a:tc>
                <a:tc>
                  <a:txBody>
                    <a:bodyPr/>
                    <a:lstStyle/>
                    <a:p>
                      <a:r>
                        <a:rPr lang="nl-NL" dirty="0"/>
                        <a:t>€ </a:t>
                      </a:r>
                      <a:r>
                        <a:rPr lang="en-US" dirty="0"/>
                        <a:t>8.952</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10"/>
                  </a:ext>
                </a:extLst>
              </a:tr>
              <a:tr h="326441">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err="1"/>
                        <a:t>Teachers' upkeep</a:t>
                      </a:r>
                      <a:r>
                        <a:rPr lang="nl-NL" dirty="0"/>
                        <a:t> </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err="1"/>
                        <a:t>10 teachers  per annum</a:t>
                      </a:r>
                      <a:r>
                        <a:rPr lang="nl-NL" dirty="0"/>
                        <a:t> </a:t>
                      </a:r>
                      <a:endParaRPr lang="zh-CN" altLang="en-US" dirty="0"/>
                    </a:p>
                  </a:txBody>
                  <a:tcPr/>
                </a:tc>
                <a:tc>
                  <a:txBody>
                    <a:bodyPr/>
                    <a:lstStyle/>
                    <a:p>
                      <a:r>
                        <a:rPr lang="nl-NL" dirty="0"/>
                        <a:t>€ </a:t>
                      </a:r>
                      <a:r>
                        <a:rPr lang="en-US" dirty="0"/>
                        <a:t>855</a:t>
                      </a:r>
                      <a:r>
                        <a:rPr lang="nl-NL" dirty="0"/>
                        <a:t> </a:t>
                      </a:r>
                    </a:p>
                  </a:txBody>
                  <a:tcPr/>
                </a:tc>
                <a:tc>
                  <a:txBody>
                    <a:bodyPr/>
                    <a:lstStyle/>
                    <a:p>
                      <a:r>
                        <a:rPr lang="en-US" dirty="0"/>
                        <a:t> 1 Teacher/Year</a:t>
                      </a:r>
                      <a:endParaRPr lang="nl-NL" dirty="0"/>
                    </a:p>
                  </a:txBody>
                  <a:tcPr/>
                </a:tc>
                <a:extLst>
                  <a:ext uri="{0D108BD9-81ED-4DB2-BD59-A6C34878D82A}">
                    <a16:rowId xmlns:a16="http://schemas.microsoft.com/office/drawing/2014/main" val="10011"/>
                  </a:ext>
                </a:extLst>
              </a:tr>
              <a:tr h="326441">
                <a:tc>
                  <a:txBody>
                    <a:bodyPr/>
                    <a:lstStyle/>
                    <a:p>
                      <a:r>
                        <a:rPr lang="nl-NL" dirty="0"/>
                        <a:t>Water</a:t>
                      </a:r>
                    </a:p>
                  </a:txBody>
                  <a:tcPr/>
                </a:tc>
                <a:tc>
                  <a:txBody>
                    <a:bodyPr/>
                    <a:lstStyle/>
                    <a:p>
                      <a:r>
                        <a:rPr lang="en-US" dirty="0"/>
                        <a:t>4 plastic tanks</a:t>
                      </a:r>
                      <a:endParaRPr lang="nl-NL" dirty="0"/>
                    </a:p>
                  </a:txBody>
                  <a:tcPr/>
                </a:tc>
                <a:tc>
                  <a:txBody>
                    <a:bodyPr/>
                    <a:lstStyle/>
                    <a:p>
                      <a:r>
                        <a:rPr lang="nl-NL" dirty="0"/>
                        <a:t>€ </a:t>
                      </a:r>
                      <a:r>
                        <a:rPr lang="en-US" dirty="0"/>
                        <a:t>4.277</a:t>
                      </a:r>
                      <a:r>
                        <a:rPr lang="nl-NL"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a:t>
                      </a:r>
                      <a:endParaRPr lang="nl-NL" dirty="0"/>
                    </a:p>
                  </a:txBody>
                  <a:tcPr/>
                </a:tc>
                <a:extLst>
                  <a:ext uri="{0D108BD9-81ED-4DB2-BD59-A6C34878D82A}">
                    <a16:rowId xmlns:a16="http://schemas.microsoft.com/office/drawing/2014/main" val="10012"/>
                  </a:ext>
                </a:extLst>
              </a:tr>
            </a:tbl>
          </a:graphicData>
        </a:graphic>
      </p:graphicFrame>
      <p:sp>
        <p:nvSpPr>
          <p:cNvPr id="1048600" name="Tijdelijke aanduiding voor voettekst 6"/>
          <p:cNvSpPr>
            <a:spLocks noGrp="1"/>
          </p:cNvSpPr>
          <p:nvPr>
            <p:ph type="ftr" sz="quarter" idx="11"/>
          </p:nvPr>
        </p:nvSpPr>
        <p:spPr>
          <a:prstGeom prst="rect">
            <a:avLst/>
          </a:prstGeom>
        </p:spPr>
        <p:txBody>
          <a:bodyPr vert="horz" lIns="91440" tIns="45720" rIns="91440" bIns="45720" rtlCol="0" anchor="ctr"/>
          <a:lstStyle>
            <a:lvl1pPr>
              <a:defRPr>
                <a:solidFill>
                  <a:srgbClr val="FFFFFF"/>
                </a:solidFill>
              </a:defRPr>
            </a:lvl1pPr>
          </a:lstStyle>
          <a:p>
            <a:r>
              <a:rPr lang="en-US"/>
              <a:t>www.children'ssolutionministry.com</a:t>
            </a:r>
            <a:endParaRPr lang="en-US" dirty="0"/>
          </a:p>
        </p:txBody>
      </p:sp>
      <p:pic>
        <p:nvPicPr>
          <p:cNvPr id="2097158" name="Afbeelding 7"/>
          <p:cNvPicPr>
            <a:picLocks noChangeAspect="1"/>
          </p:cNvPicPr>
          <p:nvPr/>
        </p:nvPicPr>
        <p:blipFill>
          <a:blip r:embed="rId6"/>
          <a:srcRect t="19466" b="19466"/>
          <a:stretch>
            <a:fillRect/>
          </a:stretch>
        </p:blipFill>
        <p:spPr>
          <a:xfrm>
            <a:off x="519112" y="5644390"/>
            <a:ext cx="1247775" cy="76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EF1848-D18C-463B-ACC0-03C21B16A862}"/>
              </a:ext>
            </a:extLst>
          </p:cNvPr>
          <p:cNvGraphicFramePr>
            <a:graphicFrameLocks noChangeAspect="1"/>
          </p:cNvGraphicFramePr>
          <p:nvPr>
            <p:custDataLst>
              <p:tags r:id="rId2"/>
            </p:custDataLst>
            <p:extLst>
              <p:ext uri="{D42A27DB-BD31-4B8C-83A1-F6EECF244321}">
                <p14:modId xmlns:p14="http://schemas.microsoft.com/office/powerpoint/2010/main" val="3992857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F1EF1848-D18C-463B-ACC0-03C21B16A8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7CD89F3-F6BA-46DF-AE6E-AD54741E01F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800" i="1" dirty="0">
              <a:latin typeface="Corbel" panose="020B0503020204020204" pitchFamily="34" charset="0"/>
              <a:ea typeface="+mj-ea"/>
              <a:cs typeface="+mj-cs"/>
              <a:sym typeface="Corbel" panose="020B0503020204020204" pitchFamily="34" charset="0"/>
            </a:endParaRPr>
          </a:p>
        </p:txBody>
      </p:sp>
      <p:sp>
        <p:nvSpPr>
          <p:cNvPr id="1048594" name="Titel 1"/>
          <p:cNvSpPr>
            <a:spLocks noGrp="1"/>
          </p:cNvSpPr>
          <p:nvPr>
            <p:ph type="title"/>
          </p:nvPr>
        </p:nvSpPr>
        <p:spPr>
          <a:xfrm>
            <a:off x="1020452" y="270235"/>
            <a:ext cx="9875520" cy="1356360"/>
          </a:xfrm>
          <a:noFill/>
        </p:spPr>
        <p:txBody>
          <a:bodyPr/>
          <a:lstStyle/>
          <a:p>
            <a:r>
              <a:rPr lang="nl-NL" dirty="0"/>
              <a:t>Sponsoring</a:t>
            </a:r>
            <a:r>
              <a:rPr lang="en-US" dirty="0"/>
              <a:t> </a:t>
            </a:r>
            <a:r>
              <a:rPr lang="en-US" sz="2800" i="1" dirty="0"/>
              <a:t>"YOU ARE THE DIFFERENCE IN THEIR LIVES" </a:t>
            </a:r>
            <a:endParaRPr lang="nl-NL" i="1" dirty="0"/>
          </a:p>
        </p:txBody>
      </p:sp>
      <p:sp>
        <p:nvSpPr>
          <p:cNvPr id="1048595" name="Tijdelijke aanduiding voor inhoud 2"/>
          <p:cNvSpPr>
            <a:spLocks noGrp="1"/>
          </p:cNvSpPr>
          <p:nvPr>
            <p:ph idx="1"/>
          </p:nvPr>
        </p:nvSpPr>
        <p:spPr>
          <a:xfrm>
            <a:off x="860197" y="1680329"/>
            <a:ext cx="5276654" cy="1505932"/>
          </a:xfrm>
          <a:noFill/>
        </p:spPr>
        <p:txBody>
          <a:bodyPr>
            <a:normAutofit lnSpcReduction="10000"/>
          </a:bodyPr>
          <a:lstStyle/>
          <a:p>
            <a:pPr marL="45720" indent="0">
              <a:buNone/>
            </a:pPr>
            <a:r>
              <a:rPr lang="en-US" dirty="0"/>
              <a:t>For as little as </a:t>
            </a:r>
            <a:r>
              <a:rPr lang="en-US" b="1" dirty="0"/>
              <a:t>30€ MONTHLY,</a:t>
            </a:r>
            <a:r>
              <a:rPr lang="en-US" dirty="0"/>
              <a:t> you can help keep the dreams of our children alive. Today you can sponsor a child by giving towards their Tuition fees, Meals, Books, Classroom Furniture, Classroom Materials</a:t>
            </a:r>
          </a:p>
        </p:txBody>
      </p:sp>
      <p:sp>
        <p:nvSpPr>
          <p:cNvPr id="1048596" name="Tijdelijke aanduiding voor voettekst 3"/>
          <p:cNvSpPr>
            <a:spLocks noGrp="1"/>
          </p:cNvSpPr>
          <p:nvPr>
            <p:ph type="ftr" sz="quarter" idx="11"/>
          </p:nvPr>
        </p:nvSpPr>
        <p:spPr>
          <a:prstGeom prst="rect">
            <a:avLst/>
          </a:prstGeom>
        </p:spPr>
        <p:txBody>
          <a:bodyPr vert="horz" lIns="91440" tIns="45720" rIns="91440" bIns="45720" rtlCol="0" anchor="ctr"/>
          <a:lstStyle>
            <a:lvl1pPr>
              <a:defRPr>
                <a:solidFill>
                  <a:srgbClr val="FFFFFF"/>
                </a:solidFill>
              </a:defRPr>
            </a:lvl1pPr>
          </a:lstStyle>
          <a:p>
            <a:r>
              <a:rPr lang="en-US"/>
              <a:t>www.children'ssolutionministry.com</a:t>
            </a:r>
            <a:endParaRPr lang="en-US" dirty="0"/>
          </a:p>
        </p:txBody>
      </p:sp>
      <p:sp>
        <p:nvSpPr>
          <p:cNvPr id="1048597" name="Footer Placeholder 1048596"/>
          <p:cNvSpPr>
            <a:spLocks noGrp="1"/>
          </p:cNvSpPr>
          <p:nvPr>
            <p:ph type="ftr" sz="quarter" idx="4294967295"/>
          </p:nvPr>
        </p:nvSpPr>
        <p:spPr>
          <a:xfrm>
            <a:off x="7475538" y="6376988"/>
            <a:ext cx="4716462" cy="365125"/>
          </a:xfrm>
          <a:prstGeom prst="rect">
            <a:avLst/>
          </a:prstGeom>
        </p:spPr>
        <p:txBody>
          <a:bodyPr vert="horz" lIns="91440" tIns="45720" rIns="91440" bIns="45720" rtlCol="0" anchor="ctr"/>
          <a:lstStyle>
            <a:lvl1pPr>
              <a:defRPr>
                <a:solidFill>
                  <a:srgbClr val="FFFFFF"/>
                </a:solidFill>
              </a:defRPr>
            </a:lvl1pPr>
          </a:lstStyle>
          <a:p>
            <a:r>
              <a:rPr lang="en-US"/>
              <a:t>www.children'ssolutionministry.com</a:t>
            </a:r>
            <a:endParaRPr lang="en-US" dirty="0"/>
          </a:p>
        </p:txBody>
      </p:sp>
      <p:pic>
        <p:nvPicPr>
          <p:cNvPr id="2097157" name="Afbeelding 4"/>
          <p:cNvPicPr>
            <a:picLocks noChangeAspect="1"/>
          </p:cNvPicPr>
          <p:nvPr/>
        </p:nvPicPr>
        <p:blipFill>
          <a:blip r:embed="rId7"/>
          <a:srcRect t="19466" b="19466"/>
          <a:stretch>
            <a:fillRect/>
          </a:stretch>
        </p:blipFill>
        <p:spPr>
          <a:xfrm>
            <a:off x="519112" y="5644390"/>
            <a:ext cx="1247775" cy="762000"/>
          </a:xfrm>
          <a:prstGeom prst="rect">
            <a:avLst/>
          </a:prstGeom>
        </p:spPr>
      </p:pic>
      <p:sp>
        <p:nvSpPr>
          <p:cNvPr id="11" name="Tijdelijke aanduiding voor voettekst 4">
            <a:extLst>
              <a:ext uri="{FF2B5EF4-FFF2-40B4-BE49-F238E27FC236}">
                <a16:creationId xmlns:a16="http://schemas.microsoft.com/office/drawing/2014/main" id="{1F0DD770-C9EC-4F91-B842-AFDA26708E44}"/>
              </a:ext>
            </a:extLst>
          </p:cNvPr>
          <p:cNvSpPr txBox="1">
            <a:spLocks/>
          </p:cNvSpPr>
          <p:nvPr/>
        </p:nvSpPr>
        <p:spPr>
          <a:xfrm>
            <a:off x="4054414" y="6272533"/>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pic>
        <p:nvPicPr>
          <p:cNvPr id="12" name="Picture 11">
            <a:extLst>
              <a:ext uri="{FF2B5EF4-FFF2-40B4-BE49-F238E27FC236}">
                <a16:creationId xmlns:a16="http://schemas.microsoft.com/office/drawing/2014/main" id="{9D2674F5-9B61-4036-A8A9-31567EB12623}"/>
              </a:ext>
            </a:extLst>
          </p:cNvPr>
          <p:cNvPicPr>
            <a:picLocks noChangeAspect="1"/>
          </p:cNvPicPr>
          <p:nvPr/>
        </p:nvPicPr>
        <p:blipFill>
          <a:blip r:embed="rId8"/>
          <a:stretch>
            <a:fillRect/>
          </a:stretch>
        </p:blipFill>
        <p:spPr>
          <a:xfrm>
            <a:off x="6268822" y="4752338"/>
            <a:ext cx="2507003" cy="1516414"/>
          </a:xfrm>
          <a:prstGeom prst="rect">
            <a:avLst/>
          </a:prstGeom>
        </p:spPr>
      </p:pic>
      <p:sp>
        <p:nvSpPr>
          <p:cNvPr id="13" name="Tijdelijke aanduiding voor inhoud 2">
            <a:extLst>
              <a:ext uri="{FF2B5EF4-FFF2-40B4-BE49-F238E27FC236}">
                <a16:creationId xmlns:a16="http://schemas.microsoft.com/office/drawing/2014/main" id="{8237F00A-9A2B-4DF7-B721-980077C46B28}"/>
              </a:ext>
            </a:extLst>
          </p:cNvPr>
          <p:cNvSpPr txBox="1">
            <a:spLocks/>
          </p:cNvSpPr>
          <p:nvPr/>
        </p:nvSpPr>
        <p:spPr>
          <a:xfrm>
            <a:off x="5000136" y="3454139"/>
            <a:ext cx="4162717" cy="1344105"/>
          </a:xfrm>
          <a:prstGeom prst="rect">
            <a:avLst/>
          </a:prstGeom>
          <a:noFill/>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dirty="0"/>
              <a:t>For as little as </a:t>
            </a:r>
            <a:r>
              <a:rPr lang="en-US" b="1" dirty="0"/>
              <a:t>15€ MONTHLY,</a:t>
            </a:r>
            <a:r>
              <a:rPr lang="en-US" dirty="0"/>
              <a:t> you can sponsor 10SquareMeters towards acquiring this </a:t>
            </a:r>
            <a:r>
              <a:rPr lang="en-US" dirty="0" err="1"/>
              <a:t>acrage</a:t>
            </a:r>
            <a:r>
              <a:rPr lang="en-US" dirty="0"/>
              <a:t>.</a:t>
            </a:r>
          </a:p>
        </p:txBody>
      </p:sp>
      <p:sp>
        <p:nvSpPr>
          <p:cNvPr id="14" name="Tijdelijke aanduiding voor inhoud 2">
            <a:extLst>
              <a:ext uri="{FF2B5EF4-FFF2-40B4-BE49-F238E27FC236}">
                <a16:creationId xmlns:a16="http://schemas.microsoft.com/office/drawing/2014/main" id="{842E4D04-3B02-46D6-B5D1-2CEADC360D26}"/>
              </a:ext>
            </a:extLst>
          </p:cNvPr>
          <p:cNvSpPr txBox="1">
            <a:spLocks/>
          </p:cNvSpPr>
          <p:nvPr/>
        </p:nvSpPr>
        <p:spPr>
          <a:xfrm>
            <a:off x="1956848" y="4992278"/>
            <a:ext cx="4481660" cy="1505932"/>
          </a:xfrm>
          <a:prstGeom prst="rect">
            <a:avLst/>
          </a:prstGeom>
          <a:noFill/>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dirty="0"/>
              <a:t>For as little as </a:t>
            </a:r>
            <a:r>
              <a:rPr lang="en-US" b="1" dirty="0"/>
              <a:t>20€ MONTHLY,</a:t>
            </a:r>
            <a:r>
              <a:rPr lang="en-US" dirty="0"/>
              <a:t> you can sponsor a class by enabling a teacher. </a:t>
            </a:r>
          </a:p>
        </p:txBody>
      </p:sp>
      <p:pic>
        <p:nvPicPr>
          <p:cNvPr id="15" name="Picture 14">
            <a:extLst>
              <a:ext uri="{FF2B5EF4-FFF2-40B4-BE49-F238E27FC236}">
                <a16:creationId xmlns:a16="http://schemas.microsoft.com/office/drawing/2014/main" id="{29D339ED-9816-4B16-A630-992081A22228}"/>
              </a:ext>
            </a:extLst>
          </p:cNvPr>
          <p:cNvPicPr>
            <a:picLocks noChangeAspect="1"/>
          </p:cNvPicPr>
          <p:nvPr/>
        </p:nvPicPr>
        <p:blipFill>
          <a:blip r:embed="rId9"/>
          <a:stretch>
            <a:fillRect/>
          </a:stretch>
        </p:blipFill>
        <p:spPr>
          <a:xfrm>
            <a:off x="8993171" y="3110846"/>
            <a:ext cx="2750923" cy="1555472"/>
          </a:xfrm>
          <a:prstGeom prst="rect">
            <a:avLst/>
          </a:prstGeom>
        </p:spPr>
      </p:pic>
      <p:pic>
        <p:nvPicPr>
          <p:cNvPr id="5" name="Picture 4">
            <a:extLst>
              <a:ext uri="{FF2B5EF4-FFF2-40B4-BE49-F238E27FC236}">
                <a16:creationId xmlns:a16="http://schemas.microsoft.com/office/drawing/2014/main" id="{0C81215B-DF2E-4EF9-87BE-F3192B728AF1}"/>
              </a:ext>
            </a:extLst>
          </p:cNvPr>
          <p:cNvPicPr>
            <a:picLocks noChangeAspect="1"/>
          </p:cNvPicPr>
          <p:nvPr/>
        </p:nvPicPr>
        <p:blipFill>
          <a:blip r:embed="rId10"/>
          <a:stretch>
            <a:fillRect/>
          </a:stretch>
        </p:blipFill>
        <p:spPr>
          <a:xfrm>
            <a:off x="6427525" y="1536570"/>
            <a:ext cx="2848450" cy="1445540"/>
          </a:xfrm>
          <a:prstGeom prst="rect">
            <a:avLst/>
          </a:prstGeom>
        </p:spPr>
      </p:pic>
    </p:spTree>
    <p:extLst>
      <p:ext uri="{BB962C8B-B14F-4D97-AF65-F5344CB8AC3E}">
        <p14:creationId xmlns:p14="http://schemas.microsoft.com/office/powerpoint/2010/main" val="191150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9B71EB-CCC7-43C2-A5CD-118EAFC4CE0C}"/>
              </a:ext>
            </a:extLst>
          </p:cNvPr>
          <p:cNvGraphicFramePr>
            <a:graphicFrameLocks noChangeAspect="1"/>
          </p:cNvGraphicFramePr>
          <p:nvPr>
            <p:custDataLst>
              <p:tags r:id="rId2"/>
            </p:custDataLst>
            <p:extLst>
              <p:ext uri="{D42A27DB-BD31-4B8C-83A1-F6EECF244321}">
                <p14:modId xmlns:p14="http://schemas.microsoft.com/office/powerpoint/2010/main" val="1290293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6" imgW="395" imgH="396" progId="TCLayout.ActiveDocument.1">
                  <p:embed/>
                </p:oleObj>
              </mc:Choice>
              <mc:Fallback>
                <p:oleObj name="think-cell Slide" r:id="rId6" imgW="395" imgH="396" progId="TCLayout.ActiveDocument.1">
                  <p:embed/>
                  <p:pic>
                    <p:nvPicPr>
                      <p:cNvPr id="3" name="Object 2" hidden="1">
                        <a:extLst>
                          <a:ext uri="{FF2B5EF4-FFF2-40B4-BE49-F238E27FC236}">
                            <a16:creationId xmlns:a16="http://schemas.microsoft.com/office/drawing/2014/main" id="{319B71EB-CCC7-43C2-A5CD-118EAFC4CE0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DBE4CF2-EAC2-4A58-A1E3-6D9216709C8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nl-NL" sz="4400" dirty="0">
              <a:latin typeface="Corbel" panose="020B0503020204020204" pitchFamily="34" charset="0"/>
              <a:ea typeface="+mj-ea"/>
              <a:cs typeface="+mj-cs"/>
              <a:sym typeface="Corbel" panose="020B0503020204020204" pitchFamily="34" charset="0"/>
            </a:endParaRPr>
          </a:p>
        </p:txBody>
      </p:sp>
      <p:sp>
        <p:nvSpPr>
          <p:cNvPr id="1048607" name="Titel 1"/>
          <p:cNvSpPr>
            <a:spLocks noGrp="1"/>
          </p:cNvSpPr>
          <p:nvPr>
            <p:ph type="title"/>
          </p:nvPr>
        </p:nvSpPr>
        <p:spPr>
          <a:noFill/>
        </p:spPr>
        <p:txBody>
          <a:bodyPr/>
          <a:lstStyle/>
          <a:p>
            <a:r>
              <a:rPr lang="nl-NL" dirty="0" err="1"/>
              <a:t>Realised</a:t>
            </a:r>
            <a:r>
              <a:rPr lang="nl-NL" dirty="0"/>
              <a:t> </a:t>
            </a:r>
            <a:r>
              <a:rPr lang="nl-NL" dirty="0" err="1"/>
              <a:t>and</a:t>
            </a:r>
            <a:r>
              <a:rPr lang="nl-NL" dirty="0"/>
              <a:t> </a:t>
            </a:r>
            <a:r>
              <a:rPr lang="nl-NL" dirty="0" err="1"/>
              <a:t>implemented</a:t>
            </a:r>
            <a:r>
              <a:rPr lang="nl-NL" dirty="0"/>
              <a:t>	</a:t>
            </a:r>
          </a:p>
        </p:txBody>
      </p:sp>
      <p:sp>
        <p:nvSpPr>
          <p:cNvPr id="1048608" name="Tijdelijke aanduiding voor inhoud 2"/>
          <p:cNvSpPr>
            <a:spLocks noGrp="1"/>
          </p:cNvSpPr>
          <p:nvPr>
            <p:ph idx="1"/>
          </p:nvPr>
        </p:nvSpPr>
        <p:spPr>
          <a:xfrm>
            <a:off x="1142999" y="1785875"/>
            <a:ext cx="9872871" cy="4038600"/>
          </a:xfrm>
          <a:noFill/>
        </p:spPr>
        <p:txBody>
          <a:bodyPr>
            <a:normAutofit fontScale="98182"/>
          </a:bodyPr>
          <a:lstStyle/>
          <a:p>
            <a:pPr>
              <a:lnSpc>
                <a:spcPct val="120000"/>
              </a:lnSpc>
            </a:pPr>
            <a:r>
              <a:rPr lang="nl-NL" sz="3500" dirty="0"/>
              <a:t> </a:t>
            </a:r>
            <a:r>
              <a:rPr lang="en-US" sz="3500" dirty="0"/>
              <a:t>Land  2 acres</a:t>
            </a:r>
            <a:endParaRPr lang="nl-NL" sz="3500" dirty="0"/>
          </a:p>
          <a:p>
            <a:pPr>
              <a:lnSpc>
                <a:spcPct val="120000"/>
              </a:lnSpc>
            </a:pPr>
            <a:r>
              <a:rPr lang="en-US" sz="3500" dirty="0"/>
              <a:t> Some buildings but unfinished</a:t>
            </a:r>
            <a:endParaRPr lang="nl-NL" sz="3500" dirty="0"/>
          </a:p>
          <a:p>
            <a:pPr>
              <a:lnSpc>
                <a:spcPct val="120000"/>
              </a:lnSpc>
            </a:pPr>
            <a:r>
              <a:rPr lang="en-US" sz="3500" dirty="0"/>
              <a:t> Some furniture</a:t>
            </a:r>
            <a:endParaRPr lang="nl-NL" sz="3500" dirty="0"/>
          </a:p>
        </p:txBody>
      </p:sp>
      <p:pic>
        <p:nvPicPr>
          <p:cNvPr id="2097161" name="Afbeelding 4"/>
          <p:cNvPicPr>
            <a:picLocks noChangeAspect="1"/>
          </p:cNvPicPr>
          <p:nvPr/>
        </p:nvPicPr>
        <p:blipFill>
          <a:blip r:embed="rId8"/>
          <a:srcRect t="19466" b="19466"/>
          <a:stretch>
            <a:fillRect/>
          </a:stretch>
        </p:blipFill>
        <p:spPr>
          <a:xfrm>
            <a:off x="519112" y="5644390"/>
            <a:ext cx="1247775" cy="762000"/>
          </a:xfrm>
          <a:prstGeom prst="rect">
            <a:avLst/>
          </a:prstGeom>
        </p:spPr>
      </p:pic>
      <p:pic>
        <p:nvPicPr>
          <p:cNvPr id="2097162" name="Picture 13" descr="http://www.inspirechildren.net/img/imr.jpg"/>
          <p:cNvPicPr>
            <a:picLocks noChangeAspect="1" noChangeArrowheads="1"/>
          </p:cNvPicPr>
          <p:nvPr/>
        </p:nvPicPr>
        <p:blipFill>
          <a:blip r:embed="rId9"/>
          <a:srcRect t="15417" b="15417"/>
          <a:stretch>
            <a:fillRect/>
          </a:stretch>
        </p:blipFill>
        <p:spPr bwMode="auto">
          <a:xfrm>
            <a:off x="7615017" y="1377918"/>
            <a:ext cx="3906448" cy="2026470"/>
          </a:xfrm>
          <a:prstGeom prst="rect">
            <a:avLst/>
          </a:prstGeom>
          <a:noFill/>
        </p:spPr>
      </p:pic>
      <p:sp>
        <p:nvSpPr>
          <p:cNvPr id="11" name="Tijdelijke aanduiding voor voettekst 4">
            <a:extLst>
              <a:ext uri="{FF2B5EF4-FFF2-40B4-BE49-F238E27FC236}">
                <a16:creationId xmlns:a16="http://schemas.microsoft.com/office/drawing/2014/main" id="{ACF4D6D2-9EF7-4DAD-B637-4B1778FF573D}"/>
              </a:ext>
            </a:extLst>
          </p:cNvPr>
          <p:cNvSpPr txBox="1">
            <a:spLocks/>
          </p:cNvSpPr>
          <p:nvPr/>
        </p:nvSpPr>
        <p:spPr>
          <a:xfrm>
            <a:off x="4054414" y="6272533"/>
            <a:ext cx="4717774" cy="365125"/>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www.childrensolutionministry.com</a:t>
            </a:r>
          </a:p>
        </p:txBody>
      </p:sp>
      <p:pic>
        <p:nvPicPr>
          <p:cNvPr id="4" name="Picture 3">
            <a:extLst>
              <a:ext uri="{FF2B5EF4-FFF2-40B4-BE49-F238E27FC236}">
                <a16:creationId xmlns:a16="http://schemas.microsoft.com/office/drawing/2014/main" id="{EDA8EBE0-6369-4EDE-8164-31F84D81593C}"/>
              </a:ext>
            </a:extLst>
          </p:cNvPr>
          <p:cNvPicPr>
            <a:picLocks noChangeAspect="1"/>
          </p:cNvPicPr>
          <p:nvPr/>
        </p:nvPicPr>
        <p:blipFill>
          <a:blip r:embed="rId10"/>
          <a:stretch>
            <a:fillRect/>
          </a:stretch>
        </p:blipFill>
        <p:spPr>
          <a:xfrm>
            <a:off x="7635711" y="3688188"/>
            <a:ext cx="3884039" cy="214707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jK9lPR0RT.fraOeM2TE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dg3pRkvS2q3elLJ4UIL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KVd7YtTSV6IuwShd0ZKW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ZuVetPpQLe.u5BtsVTf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GNLbYjgQBKyOE9FWr9.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dg3pRkvS2q3elLJ4UIL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iKLY1CeRHuii2dQn_BypA"/>
</p:tagLst>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0</TotalTime>
  <Words>919</Words>
  <Application>Microsoft Macintosh PowerPoint</Application>
  <PresentationFormat>Breedbeeld</PresentationFormat>
  <Paragraphs>126</Paragraphs>
  <Slides>13</Slides>
  <Notes>2</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13</vt:i4>
      </vt:variant>
    </vt:vector>
  </HeadingPairs>
  <TitlesOfParts>
    <vt:vector size="18" baseType="lpstr">
      <vt:lpstr>Malgun Gothic Semilight</vt:lpstr>
      <vt:lpstr>Calibri</vt:lpstr>
      <vt:lpstr>Corbel</vt:lpstr>
      <vt:lpstr>Basis</vt:lpstr>
      <vt:lpstr>think-cell Slide</vt:lpstr>
      <vt:lpstr>Children's solution ministries </vt:lpstr>
      <vt:lpstr>PowerPoint-presentatie</vt:lpstr>
      <vt:lpstr>Mission &amp; Goals</vt:lpstr>
      <vt:lpstr>Objectives of the organisation</vt:lpstr>
      <vt:lpstr>Area and Map Uganda &amp; Kyotera/Rakai</vt:lpstr>
      <vt:lpstr>Project activities</vt:lpstr>
      <vt:lpstr>Budget</vt:lpstr>
      <vt:lpstr>Sponsoring "YOU ARE THE DIFFERENCE IN THEIR LIVES" </vt:lpstr>
      <vt:lpstr>Realised and implemented </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Children for the future</dc:title>
  <dc:creator>rwlogtenberg</dc:creator>
  <cp:lastModifiedBy>Arjan Helder</cp:lastModifiedBy>
  <cp:revision>12</cp:revision>
  <dcterms:created xsi:type="dcterms:W3CDTF">2017-11-02T15:18:13Z</dcterms:created>
  <dcterms:modified xsi:type="dcterms:W3CDTF">2019-01-03T16:38:19Z</dcterms:modified>
</cp:coreProperties>
</file>